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0" r:id="rId3"/>
    <p:sldId id="258" r:id="rId4"/>
    <p:sldId id="256" r:id="rId5"/>
    <p:sldId id="267" r:id="rId6"/>
    <p:sldId id="268" r:id="rId7"/>
    <p:sldId id="269" r:id="rId8"/>
    <p:sldId id="265" r:id="rId9"/>
    <p:sldId id="261" r:id="rId10"/>
    <p:sldId id="270" r:id="rId11"/>
    <p:sldId id="263" r:id="rId12"/>
    <p:sldId id="264" r:id="rId13"/>
  </p:sldIdLst>
  <p:sldSz cx="6858000" cy="9144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F78"/>
    <a:srgbClr val="34C0EB"/>
    <a:srgbClr val="F8E028"/>
    <a:srgbClr val="86D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varScale="1">
        <p:scale>
          <a:sx n="55" d="100"/>
          <a:sy n="55" d="100"/>
        </p:scale>
        <p:origin x="2232"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0670B82-A657-384E-9289-7425C8631C21}" type="datetimeFigureOut">
              <a:rPr lang="en-US" smtClean="0"/>
              <a:pPr/>
              <a:t>3/3/2019</a:t>
            </a:fld>
            <a:endParaRPr lang="en-US" dirty="0"/>
          </a:p>
        </p:txBody>
      </p:sp>
      <p:sp>
        <p:nvSpPr>
          <p:cNvPr id="4" name="Slide Image Placeholder 3"/>
          <p:cNvSpPr>
            <a:spLocks noGrp="1" noRot="1" noChangeAspect="1"/>
          </p:cNvSpPr>
          <p:nvPr>
            <p:ph type="sldImg" idx="2"/>
          </p:nvPr>
        </p:nvSpPr>
        <p:spPr>
          <a:xfrm>
            <a:off x="2220913" y="701675"/>
            <a:ext cx="2635250"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6D2B06E-B7BB-BF4A-9234-33F8C2685177}" type="slidenum">
              <a:rPr lang="en-US" smtClean="0"/>
              <a:pPr/>
              <a:t>‹#›</a:t>
            </a:fld>
            <a:endParaRPr lang="en-US" dirty="0"/>
          </a:p>
        </p:txBody>
      </p:sp>
    </p:spTree>
    <p:extLst>
      <p:ext uri="{BB962C8B-B14F-4D97-AF65-F5344CB8AC3E}">
        <p14:creationId xmlns:p14="http://schemas.microsoft.com/office/powerpoint/2010/main" val="21501563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D2B06E-B7BB-BF4A-9234-33F8C2685177}" type="slidenum">
              <a:rPr lang="en-US" smtClean="0"/>
              <a:pPr/>
              <a:t>1</a:t>
            </a:fld>
            <a:endParaRPr lang="en-US" dirty="0"/>
          </a:p>
        </p:txBody>
      </p:sp>
    </p:spTree>
    <p:extLst>
      <p:ext uri="{BB962C8B-B14F-4D97-AF65-F5344CB8AC3E}">
        <p14:creationId xmlns:p14="http://schemas.microsoft.com/office/powerpoint/2010/main" val="182532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1E5D-0155-8245-BA2A-318EE5211C5C}" type="datetimeFigureOut">
              <a:rPr lang="en-US" smtClean="0"/>
              <a:pPr/>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C30EC2-410B-9549-90BA-EDD776D617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C451E5D-0155-8245-BA2A-318EE5211C5C}" type="datetimeFigureOut">
              <a:rPr lang="en-US" smtClean="0"/>
              <a:pPr/>
              <a:t>3/3/2019</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5C30EC2-410B-9549-90BA-EDD776D617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read-to-a-child" TargetMode="External"/><Relationship Id="rId3" Type="http://schemas.openxmlformats.org/officeDocument/2006/relationships/hyperlink" Target="https://tinyurl.com/createapageinstructions" TargetMode="External"/><Relationship Id="rId7" Type="http://schemas.openxmlformats.org/officeDocument/2006/relationships/hyperlink" Target="https://instagram.com/readtoachild/" TargetMode="External"/><Relationship Id="rId2" Type="http://schemas.openxmlformats.org/officeDocument/2006/relationships/hyperlink" Target="https://readtoachild.networkforgood.com/projects/51446-read-to-a-child-help-kids-in-need-love-to-read" TargetMode="External"/><Relationship Id="rId1" Type="http://schemas.openxmlformats.org/officeDocument/2006/relationships/slideLayout" Target="../slideLayouts/slideLayout2.xml"/><Relationship Id="rId6" Type="http://schemas.openxmlformats.org/officeDocument/2006/relationships/hyperlink" Target="https://twitter.com/ReadtoaChild" TargetMode="External"/><Relationship Id="rId5" Type="http://schemas.openxmlformats.org/officeDocument/2006/relationships/hyperlink" Target="https://www.facebook.com/readtoachild.org" TargetMode="External"/><Relationship Id="rId10" Type="http://schemas.openxmlformats.org/officeDocument/2006/relationships/image" Target="../media/image1.png"/><Relationship Id="rId4" Type="http://schemas.openxmlformats.org/officeDocument/2006/relationships/hyperlink" Target="https://tinyurl.com/createapagevideo" TargetMode="External"/><Relationship Id="rId9" Type="http://schemas.openxmlformats.org/officeDocument/2006/relationships/hyperlink" Target="mailto:lizzy.dugan@readtoachil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elsey.landeck@readtoachil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readtoachild.networkforgood.com/projects/51446-read-to-a-child-help-kids-in-need-love-to-read" TargetMode="External"/><Relationship Id="rId7" Type="http://schemas.openxmlformats.org/officeDocument/2006/relationships/image" Target="../media/image4.png"/><Relationship Id="rId2" Type="http://schemas.openxmlformats.org/officeDocument/2006/relationships/hyperlink" Target="http://readtoachild.org/spark-something-meaningfu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hyperlink" Target="https://readtoachild.networkforgood.com/projects/51446-read-to-a-child-help-kids-in-need-love-to-read"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tinyurl.com/createapagevideo" TargetMode="External"/><Relationship Id="rId4" Type="http://schemas.openxmlformats.org/officeDocument/2006/relationships/hyperlink" Target="https://tinyurl.com/createapageinstructions"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facebook.com/readtoachild.org" TargetMode="External"/><Relationship Id="rId2" Type="http://schemas.openxmlformats.org/officeDocument/2006/relationships/hyperlink" Target="http://www.readtoachild.org/"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twitter.com/ReadtoaChil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readtoachild.networkforgood.com/projects/12107-read-to-a-child-help-kids-in-need-love-to-re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facebook.com/readtoachild.org/?fref=mention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goo.gl/7sXv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58019"/>
            <a:ext cx="5829300" cy="1960033"/>
          </a:xfrm>
        </p:spPr>
        <p:txBody>
          <a:bodyPr/>
          <a:lstStyle/>
          <a:p>
            <a:r>
              <a:rPr lang="en-US" b="1" dirty="0" smtClean="0">
                <a:solidFill>
                  <a:srgbClr val="1F497D"/>
                </a:solidFill>
                <a:latin typeface="News Gothic MT"/>
                <a:cs typeface="News Gothic MT"/>
              </a:rPr>
              <a:t>Help Kids in Need Love to Read</a:t>
            </a:r>
            <a:endParaRPr lang="en-US" b="1" dirty="0">
              <a:solidFill>
                <a:srgbClr val="1F497D"/>
              </a:solidFill>
              <a:latin typeface="News Gothic MT"/>
              <a:cs typeface="News Gothic MT"/>
            </a:endParaRPr>
          </a:p>
        </p:txBody>
      </p:sp>
      <p:sp>
        <p:nvSpPr>
          <p:cNvPr id="3" name="Subtitle 2"/>
          <p:cNvSpPr>
            <a:spLocks noGrp="1"/>
          </p:cNvSpPr>
          <p:nvPr>
            <p:ph type="subTitle" idx="1"/>
          </p:nvPr>
        </p:nvSpPr>
        <p:spPr>
          <a:xfrm>
            <a:off x="1066800" y="5661421"/>
            <a:ext cx="4800600" cy="2336800"/>
          </a:xfrm>
        </p:spPr>
        <p:txBody>
          <a:bodyPr/>
          <a:lstStyle/>
          <a:p>
            <a:r>
              <a:rPr lang="en-US" dirty="0" smtClean="0">
                <a:latin typeface="News Gothic MT"/>
                <a:cs typeface="News Gothic MT"/>
              </a:rPr>
              <a:t>Read to a Child </a:t>
            </a:r>
          </a:p>
          <a:p>
            <a:r>
              <a:rPr lang="en-US" dirty="0" smtClean="0">
                <a:latin typeface="News Gothic MT"/>
                <a:cs typeface="News Gothic MT"/>
              </a:rPr>
              <a:t>2019 Online Campaign</a:t>
            </a:r>
          </a:p>
          <a:p>
            <a:r>
              <a:rPr lang="en-US" dirty="0" smtClean="0">
                <a:latin typeface="News Gothic MT"/>
                <a:cs typeface="News Gothic MT"/>
              </a:rPr>
              <a:t>Toolkit</a:t>
            </a:r>
            <a:endParaRPr lang="en-US" dirty="0">
              <a:latin typeface="News Gothic MT"/>
              <a:cs typeface="News Gothic M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spTree>
    <p:extLst>
      <p:ext uri="{BB962C8B-B14F-4D97-AF65-F5344CB8AC3E}">
        <p14:creationId xmlns:p14="http://schemas.microsoft.com/office/powerpoint/2010/main" val="174025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70" y="2967568"/>
            <a:ext cx="6293684" cy="6034617"/>
          </a:xfrm>
        </p:spPr>
        <p:txBody>
          <a:bodyPr/>
          <a:lstStyle/>
          <a:p>
            <a:pPr marL="0" indent="0">
              <a:buNone/>
            </a:pPr>
            <a:endParaRPr lang="en-US" sz="800" dirty="0"/>
          </a:p>
          <a:p>
            <a:pPr marL="0" indent="0">
              <a:buNone/>
            </a:pPr>
            <a:endParaRPr lang="en-US" sz="800" dirty="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a:p>
          <a:p>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2581530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3102" y="2538507"/>
            <a:ext cx="2675466" cy="1947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bg1"/>
                </a:solidFill>
              </a:rPr>
              <a:t>Use </a:t>
            </a:r>
            <a:r>
              <a:rPr lang="en-US" b="1" dirty="0" smtClean="0">
                <a:solidFill>
                  <a:schemeClr val="bg1"/>
                </a:solidFill>
              </a:rPr>
              <a:t>this blank </a:t>
            </a:r>
            <a:r>
              <a:rPr lang="en-US" b="1" dirty="0">
                <a:solidFill>
                  <a:schemeClr val="bg1"/>
                </a:solidFill>
              </a:rPr>
              <a:t>template to create your own tailored communications, posters etc</a:t>
            </a:r>
            <a:r>
              <a:rPr lang="en-US" b="1" dirty="0" smtClean="0">
                <a:solidFill>
                  <a:schemeClr val="bg1"/>
                </a:solidFill>
              </a:rPr>
              <a:t>. </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spTree>
    <p:extLst>
      <p:ext uri="{BB962C8B-B14F-4D97-AF65-F5344CB8AC3E}">
        <p14:creationId xmlns:p14="http://schemas.microsoft.com/office/powerpoint/2010/main" val="3439729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96583"/>
            <a:ext cx="6172200" cy="1524000"/>
          </a:xfrm>
        </p:spPr>
        <p:txBody>
          <a:bodyPr>
            <a:normAutofit/>
          </a:bodyPr>
          <a:lstStyle/>
          <a:p>
            <a:r>
              <a:rPr lang="en-US" sz="3600" dirty="0" smtClean="0">
                <a:solidFill>
                  <a:srgbClr val="000090"/>
                </a:solidFill>
                <a:latin typeface="News Gothic MT"/>
                <a:cs typeface="News Gothic MT"/>
              </a:rPr>
              <a:t>Helpful Links</a:t>
            </a:r>
            <a:endParaRPr lang="en-US" sz="3600" dirty="0">
              <a:solidFill>
                <a:srgbClr val="000090"/>
              </a:solidFill>
              <a:latin typeface="News Gothic MT"/>
              <a:cs typeface="News Gothic MT"/>
            </a:endParaRPr>
          </a:p>
        </p:txBody>
      </p:sp>
      <p:sp>
        <p:nvSpPr>
          <p:cNvPr id="3" name="Content Placeholder 2"/>
          <p:cNvSpPr>
            <a:spLocks noGrp="1"/>
          </p:cNvSpPr>
          <p:nvPr>
            <p:ph idx="1"/>
          </p:nvPr>
        </p:nvSpPr>
        <p:spPr>
          <a:xfrm>
            <a:off x="156358" y="3516923"/>
            <a:ext cx="6549242" cy="5345723"/>
          </a:xfrm>
        </p:spPr>
        <p:txBody>
          <a:bodyPr>
            <a:normAutofit lnSpcReduction="10000"/>
          </a:bodyPr>
          <a:lstStyle/>
          <a:p>
            <a:r>
              <a:rPr lang="en-US" sz="1600" dirty="0" smtClean="0">
                <a:latin typeface="News Gothic MT"/>
                <a:cs typeface="News Gothic MT"/>
              </a:rPr>
              <a:t>Read to a Child’s </a:t>
            </a:r>
            <a:r>
              <a:rPr lang="en-US" sz="1600" dirty="0">
                <a:latin typeface="News Gothic MT"/>
                <a:cs typeface="News Gothic MT"/>
              </a:rPr>
              <a:t>C</a:t>
            </a:r>
            <a:r>
              <a:rPr lang="en-US" sz="1600" dirty="0" smtClean="0">
                <a:latin typeface="News Gothic MT"/>
                <a:cs typeface="News Gothic MT"/>
              </a:rPr>
              <a:t>ampaign page: </a:t>
            </a:r>
            <a:r>
              <a:rPr lang="en-US" sz="1600" dirty="0">
                <a:hlinkClick r:id="rId2"/>
              </a:rPr>
              <a:t>https://</a:t>
            </a:r>
            <a:r>
              <a:rPr lang="en-US" sz="1600" dirty="0" smtClean="0">
                <a:hlinkClick r:id="rId2"/>
              </a:rPr>
              <a:t>readtoachild.networkforgood.com/projects/51446-read-to-a-child-help-kids-in-need-love-to-read</a:t>
            </a:r>
            <a:endParaRPr lang="en-US" sz="1600" dirty="0" smtClean="0"/>
          </a:p>
          <a:p>
            <a:r>
              <a:rPr lang="en-US" sz="1600" dirty="0" smtClean="0">
                <a:solidFill>
                  <a:srgbClr val="000000"/>
                </a:solidFill>
                <a:latin typeface="News Gothic MT"/>
                <a:cs typeface="News Gothic MT"/>
              </a:rPr>
              <a:t>Sign </a:t>
            </a:r>
            <a:r>
              <a:rPr lang="en-US" sz="1600" dirty="0">
                <a:solidFill>
                  <a:srgbClr val="000000"/>
                </a:solidFill>
                <a:latin typeface="News Gothic MT"/>
                <a:cs typeface="News Gothic MT"/>
              </a:rPr>
              <a:t>up to fundraise at</a:t>
            </a:r>
            <a:r>
              <a:rPr lang="en-US" sz="1600" dirty="0" smtClean="0">
                <a:solidFill>
                  <a:srgbClr val="000000"/>
                </a:solidFill>
                <a:latin typeface="News Gothic MT"/>
                <a:cs typeface="News Gothic MT"/>
              </a:rPr>
              <a:t> Network for Good:  </a:t>
            </a:r>
            <a:r>
              <a:rPr lang="en-US" sz="1600" dirty="0">
                <a:hlinkClick r:id="rId2"/>
              </a:rPr>
              <a:t>https://</a:t>
            </a:r>
            <a:r>
              <a:rPr lang="en-US" sz="1600" dirty="0" smtClean="0">
                <a:hlinkClick r:id="rId2"/>
              </a:rPr>
              <a:t>readtoachild.networkforgood.com/projects/51446-read-to-a-child-help-kids-in-need-love-to-read</a:t>
            </a:r>
            <a:endParaRPr lang="en-US" sz="1600" dirty="0" smtClean="0"/>
          </a:p>
          <a:p>
            <a:r>
              <a:rPr lang="en-US" sz="1600" dirty="0">
                <a:solidFill>
                  <a:srgbClr val="000000"/>
                </a:solidFill>
                <a:latin typeface="News Gothic MT"/>
                <a:cs typeface="News Gothic MT"/>
              </a:rPr>
              <a:t>Instructions for Creating a Fundraising Page: </a:t>
            </a:r>
            <a:r>
              <a:rPr lang="en-US" sz="1600" dirty="0">
                <a:solidFill>
                  <a:srgbClr val="FF0000"/>
                </a:solidFill>
                <a:latin typeface="News Gothic MT"/>
                <a:cs typeface="News Gothic MT"/>
                <a:hlinkClick r:id="rId3"/>
              </a:rPr>
              <a:t>https://tinyurl.com/createapageinstructions</a:t>
            </a:r>
            <a:endParaRPr lang="en-US" sz="1600" dirty="0">
              <a:solidFill>
                <a:srgbClr val="FF0000"/>
              </a:solidFill>
              <a:latin typeface="News Gothic MT"/>
              <a:cs typeface="News Gothic MT"/>
            </a:endParaRPr>
          </a:p>
          <a:p>
            <a:r>
              <a:rPr lang="en-US" sz="1600" dirty="0">
                <a:solidFill>
                  <a:srgbClr val="000000"/>
                </a:solidFill>
                <a:latin typeface="News Gothic MT"/>
                <a:cs typeface="News Gothic MT"/>
              </a:rPr>
              <a:t>Making a Fundraising Page video: </a:t>
            </a:r>
            <a:r>
              <a:rPr lang="en-US" sz="1600" dirty="0">
                <a:latin typeface="News Gothic MT"/>
                <a:cs typeface="News Gothic MT"/>
                <a:hlinkClick r:id="rId4"/>
              </a:rPr>
              <a:t>https://</a:t>
            </a:r>
            <a:r>
              <a:rPr lang="en-US" sz="1600" dirty="0" smtClean="0">
                <a:latin typeface="News Gothic MT"/>
                <a:cs typeface="News Gothic MT"/>
                <a:hlinkClick r:id="rId4"/>
              </a:rPr>
              <a:t>tinyurl.com/createapagevideo</a:t>
            </a:r>
            <a:endParaRPr lang="en-US" sz="1600" dirty="0" smtClean="0"/>
          </a:p>
          <a:p>
            <a:r>
              <a:rPr lang="en-US" sz="1600" dirty="0" smtClean="0">
                <a:latin typeface="News Gothic MT"/>
                <a:cs typeface="News Gothic MT"/>
              </a:rPr>
              <a:t>Read </a:t>
            </a:r>
            <a:r>
              <a:rPr lang="en-US" sz="1600" dirty="0">
                <a:latin typeface="News Gothic MT"/>
                <a:cs typeface="News Gothic MT"/>
              </a:rPr>
              <a:t>to a Child Facebook page:  </a:t>
            </a:r>
            <a:r>
              <a:rPr lang="en-US" sz="1600" i="1" u="sng" dirty="0">
                <a:latin typeface="News Gothic MT"/>
                <a:cs typeface="News Gothic MT"/>
                <a:hlinkClick r:id="rId5"/>
              </a:rPr>
              <a:t>https</a:t>
            </a:r>
            <a:r>
              <a:rPr lang="en-US" sz="1600" i="1" u="sng" dirty="0" smtClean="0">
                <a:latin typeface="News Gothic MT"/>
                <a:cs typeface="News Gothic MT"/>
                <a:hlinkClick r:id="rId5"/>
              </a:rPr>
              <a:t>://facebook.com/readtoachild.org</a:t>
            </a:r>
            <a:endParaRPr lang="en-US" sz="1600" i="1" u="sng" dirty="0" smtClean="0">
              <a:latin typeface="News Gothic MT"/>
              <a:cs typeface="News Gothic MT"/>
            </a:endParaRPr>
          </a:p>
          <a:p>
            <a:r>
              <a:rPr lang="en-US" sz="1600" dirty="0" smtClean="0">
                <a:latin typeface="News Gothic MT"/>
                <a:cs typeface="News Gothic MT"/>
              </a:rPr>
              <a:t>Read to a Child Twitter page: </a:t>
            </a:r>
            <a:r>
              <a:rPr lang="en-US" sz="1600" dirty="0">
                <a:solidFill>
                  <a:srgbClr val="FF0000"/>
                </a:solidFill>
                <a:latin typeface="News Gothic MT"/>
                <a:cs typeface="News Gothic MT"/>
                <a:hlinkClick r:id="rId6"/>
              </a:rPr>
              <a:t>https://twitter.com/</a:t>
            </a:r>
            <a:r>
              <a:rPr lang="en-US" sz="1600" dirty="0" smtClean="0">
                <a:solidFill>
                  <a:srgbClr val="FF0000"/>
                </a:solidFill>
                <a:latin typeface="News Gothic MT"/>
                <a:cs typeface="News Gothic MT"/>
                <a:hlinkClick r:id="rId6"/>
              </a:rPr>
              <a:t>ReadtoaChild</a:t>
            </a:r>
            <a:endParaRPr lang="en-US" sz="1600" dirty="0" smtClean="0">
              <a:solidFill>
                <a:srgbClr val="FF0000"/>
              </a:solidFill>
              <a:latin typeface="News Gothic MT"/>
              <a:cs typeface="News Gothic MT"/>
            </a:endParaRPr>
          </a:p>
          <a:p>
            <a:r>
              <a:rPr lang="en-US" sz="1600" dirty="0" smtClean="0">
                <a:latin typeface="News Gothic MT"/>
                <a:cs typeface="News Gothic MT"/>
              </a:rPr>
              <a:t>Read to a Child Instagram page: </a:t>
            </a:r>
            <a:r>
              <a:rPr lang="en-US" sz="1600" dirty="0">
                <a:solidFill>
                  <a:srgbClr val="FF0000"/>
                </a:solidFill>
                <a:latin typeface="News Gothic MT"/>
                <a:cs typeface="News Gothic MT"/>
                <a:hlinkClick r:id="rId7"/>
              </a:rPr>
              <a:t>https://instagram.com/readtoachild</a:t>
            </a:r>
            <a:r>
              <a:rPr lang="en-US" sz="1600" dirty="0" smtClean="0">
                <a:solidFill>
                  <a:srgbClr val="FF0000"/>
                </a:solidFill>
                <a:latin typeface="News Gothic MT"/>
                <a:cs typeface="News Gothic MT"/>
                <a:hlinkClick r:id="rId7"/>
              </a:rPr>
              <a:t>/</a:t>
            </a:r>
            <a:endParaRPr lang="en-US" sz="1600" dirty="0" smtClean="0">
              <a:solidFill>
                <a:srgbClr val="FF0000"/>
              </a:solidFill>
              <a:latin typeface="News Gothic MT"/>
              <a:cs typeface="News Gothic MT"/>
            </a:endParaRPr>
          </a:p>
          <a:p>
            <a:r>
              <a:rPr lang="en-US" sz="1600" dirty="0" smtClean="0">
                <a:latin typeface="News Gothic MT"/>
                <a:cs typeface="News Gothic MT"/>
              </a:rPr>
              <a:t>Read </a:t>
            </a:r>
            <a:r>
              <a:rPr lang="en-US" sz="1600" dirty="0">
                <a:latin typeface="News Gothic MT"/>
                <a:cs typeface="News Gothic MT"/>
              </a:rPr>
              <a:t>to a Child </a:t>
            </a:r>
            <a:r>
              <a:rPr lang="en-US" sz="1600" dirty="0" smtClean="0">
                <a:latin typeface="News Gothic MT"/>
                <a:cs typeface="News Gothic MT"/>
              </a:rPr>
              <a:t>LinkedIn page</a:t>
            </a:r>
            <a:r>
              <a:rPr lang="en-US" sz="1600" dirty="0">
                <a:latin typeface="News Gothic MT"/>
                <a:cs typeface="News Gothic MT"/>
              </a:rPr>
              <a:t>: </a:t>
            </a:r>
            <a:r>
              <a:rPr lang="en-US" sz="1600" dirty="0">
                <a:latin typeface="News Gothic MT"/>
                <a:cs typeface="News Gothic MT"/>
                <a:hlinkClick r:id="rId8"/>
              </a:rPr>
              <a:t>https://</a:t>
            </a:r>
            <a:r>
              <a:rPr lang="en-US" sz="1600" dirty="0" smtClean="0">
                <a:latin typeface="News Gothic MT"/>
                <a:cs typeface="News Gothic MT"/>
                <a:hlinkClick r:id="rId8"/>
              </a:rPr>
              <a:t>www.linkedin.com/company/read-to-a-child</a:t>
            </a:r>
            <a:r>
              <a:rPr lang="en-US" sz="1600" dirty="0" smtClean="0">
                <a:latin typeface="News Gothic MT"/>
                <a:cs typeface="News Gothic MT"/>
              </a:rPr>
              <a:t> </a:t>
            </a:r>
            <a:endParaRPr lang="en-US" sz="1600" u="sng" dirty="0">
              <a:latin typeface="News Gothic MT"/>
              <a:cs typeface="News Gothic MT"/>
            </a:endParaRPr>
          </a:p>
          <a:p>
            <a:pPr marL="0" indent="0">
              <a:buNone/>
            </a:pPr>
            <a:endParaRPr lang="en-US" sz="1600" dirty="0">
              <a:latin typeface="News Gothic MT"/>
              <a:cs typeface="News Gothic MT"/>
            </a:endParaRPr>
          </a:p>
          <a:p>
            <a:pPr marL="0" indent="0" algn="ctr">
              <a:buNone/>
            </a:pPr>
            <a:r>
              <a:rPr lang="en-US" sz="1600" dirty="0" smtClean="0">
                <a:latin typeface="News Gothic MT"/>
                <a:cs typeface="News Gothic MT"/>
              </a:rPr>
              <a:t>For more information please contact Kelsey </a:t>
            </a:r>
            <a:r>
              <a:rPr lang="en-US" sz="1600" dirty="0" err="1" smtClean="0">
                <a:latin typeface="News Gothic MT"/>
                <a:cs typeface="News Gothic MT"/>
              </a:rPr>
              <a:t>Landeck</a:t>
            </a:r>
            <a:r>
              <a:rPr lang="en-US" sz="1600" dirty="0" smtClean="0">
                <a:latin typeface="News Gothic MT"/>
                <a:cs typeface="News Gothic MT"/>
              </a:rPr>
              <a:t> at</a:t>
            </a:r>
            <a:r>
              <a:rPr lang="en-US" sz="1600" dirty="0">
                <a:latin typeface="News Gothic MT"/>
                <a:cs typeface="News Gothic MT"/>
              </a:rPr>
              <a:t>:</a:t>
            </a:r>
            <a:r>
              <a:rPr lang="en-US" sz="1600" dirty="0" smtClean="0">
                <a:latin typeface="News Gothic MT"/>
                <a:cs typeface="News Gothic MT"/>
              </a:rPr>
              <a:t> </a:t>
            </a:r>
            <a:r>
              <a:rPr lang="en-US" sz="1600" dirty="0" smtClean="0">
                <a:solidFill>
                  <a:srgbClr val="000000"/>
                </a:solidFill>
                <a:latin typeface="Geneva"/>
                <a:ea typeface="Geneva"/>
                <a:cs typeface="Geneva"/>
              </a:rPr>
              <a:t> </a:t>
            </a:r>
            <a:r>
              <a:rPr lang="en-US" sz="1600" dirty="0" smtClean="0">
                <a:solidFill>
                  <a:srgbClr val="000000"/>
                </a:solidFill>
                <a:latin typeface="Geneva"/>
                <a:ea typeface="Geneva"/>
                <a:cs typeface="Geneva"/>
                <a:hlinkClick r:id="rId9"/>
              </a:rPr>
              <a:t>kelsey.landeck@readtoachild.org</a:t>
            </a:r>
            <a:r>
              <a:rPr lang="en-US" sz="1600" dirty="0" smtClean="0">
                <a:latin typeface="News Gothic MT"/>
                <a:cs typeface="News Gothic MT"/>
              </a:rPr>
              <a:t> or (781) 489-5910</a:t>
            </a:r>
            <a:endParaRPr lang="en-US" sz="1600" dirty="0">
              <a:latin typeface="News Gothic MT"/>
              <a:cs typeface="News Gothic MT"/>
            </a:endParaRPr>
          </a:p>
          <a:p>
            <a:pPr marL="0" indent="0">
              <a:buNone/>
            </a:pPr>
            <a:endParaRPr lang="en-US" sz="2400" dirty="0">
              <a:latin typeface="News Gothic MT"/>
              <a:cs typeface="News Gothic MT"/>
            </a:endParaRPr>
          </a:p>
          <a:p>
            <a:pPr marL="0" indent="0">
              <a:buNone/>
            </a:pPr>
            <a:endParaRPr lang="en-US" dirty="0">
              <a:latin typeface="News Gothic MT"/>
              <a:cs typeface="News Gothic MT"/>
            </a:endParaRP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spTree>
    <p:extLst>
      <p:ext uri="{BB962C8B-B14F-4D97-AF65-F5344CB8AC3E}">
        <p14:creationId xmlns:p14="http://schemas.microsoft.com/office/powerpoint/2010/main" val="551986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861" y="2538508"/>
            <a:ext cx="6212277" cy="6743700"/>
          </a:xfrm>
        </p:spPr>
        <p:txBody>
          <a:bodyPr>
            <a:normAutofit/>
          </a:bodyPr>
          <a:lstStyle/>
          <a:p>
            <a:pPr marL="0" indent="0">
              <a:buNone/>
            </a:pPr>
            <a:r>
              <a:rPr lang="en-US" sz="1200" b="1" dirty="0">
                <a:solidFill>
                  <a:srgbClr val="1F497D"/>
                </a:solidFill>
                <a:latin typeface="Arial"/>
                <a:cs typeface="Arial"/>
              </a:rPr>
              <a:t>Welcome! </a:t>
            </a:r>
            <a:endParaRPr lang="en-US" sz="1200" b="1" dirty="0" smtClean="0">
              <a:solidFill>
                <a:srgbClr val="1F497D"/>
              </a:solidFill>
              <a:latin typeface="Arial"/>
              <a:cs typeface="Arial"/>
            </a:endParaRPr>
          </a:p>
          <a:p>
            <a:pPr marL="0" indent="0">
              <a:buNone/>
            </a:pPr>
            <a:endParaRPr lang="en-US" sz="800" b="1" dirty="0" smtClean="0">
              <a:solidFill>
                <a:srgbClr val="000090"/>
              </a:solidFill>
              <a:latin typeface="Arial"/>
              <a:cs typeface="Arial"/>
            </a:endParaRPr>
          </a:p>
          <a:p>
            <a:pPr marL="0" indent="0">
              <a:buNone/>
            </a:pPr>
            <a:r>
              <a:rPr lang="en-US" sz="1200" dirty="0" smtClean="0">
                <a:latin typeface="Arial"/>
                <a:cs typeface="Arial"/>
              </a:rPr>
              <a:t>And </a:t>
            </a:r>
            <a:r>
              <a:rPr lang="en-US" sz="1200" dirty="0">
                <a:latin typeface="Arial"/>
                <a:cs typeface="Arial"/>
              </a:rPr>
              <a:t>THANK YOU for joining Read to a Child’s</a:t>
            </a:r>
            <a:r>
              <a:rPr lang="en-US" sz="1200" dirty="0" smtClean="0">
                <a:latin typeface="Arial"/>
                <a:cs typeface="Arial"/>
              </a:rPr>
              <a:t> sixth </a:t>
            </a:r>
            <a:r>
              <a:rPr lang="en-US" sz="1200" dirty="0">
                <a:latin typeface="Arial"/>
                <a:cs typeface="Arial"/>
              </a:rPr>
              <a:t>annual fundraising campaign </a:t>
            </a:r>
            <a:r>
              <a:rPr lang="en-US" sz="1200" dirty="0" smtClean="0">
                <a:latin typeface="Arial"/>
                <a:cs typeface="Arial"/>
              </a:rPr>
              <a:t>-</a:t>
            </a:r>
            <a:r>
              <a:rPr lang="en-US" sz="1200" b="1" dirty="0" smtClean="0">
                <a:solidFill>
                  <a:srgbClr val="1F497D"/>
                </a:solidFill>
                <a:latin typeface="Arial"/>
                <a:cs typeface="Arial"/>
              </a:rPr>
              <a:t>Help </a:t>
            </a:r>
            <a:r>
              <a:rPr lang="en-US" sz="1200" b="1" dirty="0">
                <a:solidFill>
                  <a:srgbClr val="1F497D"/>
                </a:solidFill>
                <a:latin typeface="Arial"/>
                <a:cs typeface="Arial"/>
              </a:rPr>
              <a:t>Kids in Need Love to Read</a:t>
            </a:r>
            <a:r>
              <a:rPr lang="en-US" sz="1200" b="1" dirty="0" smtClean="0">
                <a:solidFill>
                  <a:srgbClr val="1F497D"/>
                </a:solidFill>
                <a:latin typeface="Arial"/>
                <a:cs typeface="Arial"/>
              </a:rPr>
              <a:t>!</a:t>
            </a:r>
            <a:endParaRPr lang="en-US" sz="1200" b="1" dirty="0" smtClean="0">
              <a:solidFill>
                <a:srgbClr val="000090"/>
              </a:solidFill>
              <a:latin typeface="Arial"/>
              <a:cs typeface="Arial"/>
            </a:endParaRPr>
          </a:p>
          <a:p>
            <a:pPr marL="0" indent="0">
              <a:buNone/>
            </a:pPr>
            <a:endParaRPr lang="en-US" sz="600" b="1" dirty="0">
              <a:latin typeface="Arial"/>
              <a:cs typeface="Arial"/>
            </a:endParaRPr>
          </a:p>
          <a:p>
            <a:pPr marL="0" indent="0">
              <a:buNone/>
            </a:pPr>
            <a:r>
              <a:rPr lang="en-US" sz="1200" dirty="0" smtClean="0">
                <a:latin typeface="Arial"/>
                <a:cs typeface="Arial"/>
              </a:rPr>
              <a:t>We </a:t>
            </a:r>
            <a:r>
              <a:rPr lang="en-US" sz="1200" dirty="0">
                <a:latin typeface="Arial"/>
                <a:cs typeface="Arial"/>
              </a:rPr>
              <a:t>are thrilled to have you join the effort in helping to raise</a:t>
            </a:r>
            <a:r>
              <a:rPr lang="en-US" sz="1200" dirty="0">
                <a:solidFill>
                  <a:srgbClr val="000090"/>
                </a:solidFill>
                <a:latin typeface="Arial"/>
                <a:cs typeface="Arial"/>
              </a:rPr>
              <a:t> </a:t>
            </a:r>
            <a:r>
              <a:rPr lang="en-US" sz="1200" b="1" dirty="0">
                <a:solidFill>
                  <a:srgbClr val="1F497D"/>
                </a:solidFill>
                <a:latin typeface="Arial"/>
                <a:cs typeface="Arial"/>
              </a:rPr>
              <a:t>$</a:t>
            </a:r>
            <a:r>
              <a:rPr lang="en-US" sz="1200" b="1" dirty="0" smtClean="0">
                <a:solidFill>
                  <a:srgbClr val="1F497D"/>
                </a:solidFill>
                <a:latin typeface="Arial"/>
                <a:cs typeface="Arial"/>
              </a:rPr>
              <a:t>115,000</a:t>
            </a:r>
            <a:r>
              <a:rPr lang="en-US" sz="1200" dirty="0" smtClean="0">
                <a:solidFill>
                  <a:srgbClr val="1F497D"/>
                </a:solidFill>
                <a:latin typeface="Arial"/>
                <a:cs typeface="Arial"/>
              </a:rPr>
              <a:t> </a:t>
            </a:r>
            <a:r>
              <a:rPr lang="en-US" sz="1200" dirty="0">
                <a:latin typeface="Arial"/>
                <a:cs typeface="Arial"/>
              </a:rPr>
              <a:t>in just one month that will go to provide</a:t>
            </a:r>
            <a:r>
              <a:rPr lang="en-US" sz="1200" dirty="0">
                <a:solidFill>
                  <a:srgbClr val="1F497D"/>
                </a:solidFill>
                <a:latin typeface="Arial"/>
                <a:cs typeface="Arial"/>
              </a:rPr>
              <a:t> </a:t>
            </a:r>
            <a:r>
              <a:rPr lang="en-US" sz="1200" b="1" dirty="0" smtClean="0">
                <a:solidFill>
                  <a:srgbClr val="1F497D"/>
                </a:solidFill>
                <a:latin typeface="Arial"/>
                <a:cs typeface="Arial"/>
              </a:rPr>
              <a:t>7,200</a:t>
            </a:r>
            <a:r>
              <a:rPr lang="en-US" sz="1200" dirty="0" smtClean="0">
                <a:latin typeface="Arial"/>
                <a:cs typeface="Arial"/>
              </a:rPr>
              <a:t> </a:t>
            </a:r>
            <a:r>
              <a:rPr lang="en-US" sz="1200" dirty="0">
                <a:latin typeface="Arial"/>
                <a:cs typeface="Arial"/>
              </a:rPr>
              <a:t>reading sessions for children in the </a:t>
            </a:r>
            <a:r>
              <a:rPr lang="en-US" sz="1200" dirty="0" smtClean="0">
                <a:latin typeface="Arial"/>
                <a:cs typeface="Arial"/>
              </a:rPr>
              <a:t>upcoming </a:t>
            </a:r>
            <a:r>
              <a:rPr lang="en-US" sz="1200" dirty="0">
                <a:latin typeface="Arial"/>
                <a:cs typeface="Arial"/>
              </a:rPr>
              <a:t>school </a:t>
            </a:r>
            <a:r>
              <a:rPr lang="en-US" sz="1200" dirty="0" smtClean="0">
                <a:latin typeface="Arial"/>
                <a:cs typeface="Arial"/>
              </a:rPr>
              <a:t>year!</a:t>
            </a:r>
            <a:r>
              <a:rPr lang="en-US" sz="1200" dirty="0">
                <a:latin typeface="Arial"/>
                <a:cs typeface="Arial"/>
              </a:rPr>
              <a:t> </a:t>
            </a:r>
            <a:r>
              <a:rPr lang="en-US" sz="1200" dirty="0" smtClean="0">
                <a:latin typeface="Arial"/>
                <a:cs typeface="Arial"/>
              </a:rPr>
              <a:t>Our </a:t>
            </a:r>
            <a:r>
              <a:rPr lang="en-US" sz="1200" dirty="0">
                <a:latin typeface="Arial"/>
                <a:cs typeface="Arial"/>
              </a:rPr>
              <a:t>campaign will run for one month (</a:t>
            </a:r>
            <a:r>
              <a:rPr lang="en-US" sz="1200" dirty="0" smtClean="0">
                <a:latin typeface="Arial"/>
                <a:cs typeface="Arial"/>
              </a:rPr>
              <a:t>March 2019) </a:t>
            </a:r>
            <a:r>
              <a:rPr lang="en-US" sz="1200" dirty="0">
                <a:latin typeface="Arial"/>
                <a:cs typeface="Arial"/>
              </a:rPr>
              <a:t>and will be ‘live’ on our Facebook page and other social media, with daily communications and engagement </a:t>
            </a:r>
            <a:r>
              <a:rPr lang="en-US" sz="1200" dirty="0" smtClean="0">
                <a:latin typeface="Arial"/>
                <a:cs typeface="Arial"/>
              </a:rPr>
              <a:t>(including prizes) around </a:t>
            </a:r>
            <a:r>
              <a:rPr lang="en-US" sz="1200" dirty="0">
                <a:latin typeface="Arial"/>
                <a:cs typeface="Arial"/>
              </a:rPr>
              <a:t>developments and progress throughout the campaign. </a:t>
            </a:r>
            <a:endParaRPr lang="en-US" sz="1200" dirty="0" smtClean="0">
              <a:latin typeface="Arial"/>
              <a:cs typeface="Arial"/>
            </a:endParaRPr>
          </a:p>
          <a:p>
            <a:pPr marL="0" indent="0">
              <a:buNone/>
            </a:pPr>
            <a:endParaRPr lang="en-US" sz="600" dirty="0">
              <a:latin typeface="Arial"/>
              <a:cs typeface="Arial"/>
            </a:endParaRPr>
          </a:p>
          <a:p>
            <a:pPr marL="0" indent="0">
              <a:buNone/>
            </a:pPr>
            <a:r>
              <a:rPr lang="en-US" sz="1200" dirty="0" smtClean="0">
                <a:latin typeface="Arial"/>
                <a:cs typeface="Arial"/>
              </a:rPr>
              <a:t>This </a:t>
            </a:r>
            <a:r>
              <a:rPr lang="en-US" sz="1200" dirty="0">
                <a:latin typeface="Arial"/>
                <a:cs typeface="Arial"/>
              </a:rPr>
              <a:t>toolkit </a:t>
            </a:r>
            <a:r>
              <a:rPr lang="en-US" sz="1200" dirty="0" smtClean="0">
                <a:latin typeface="Arial"/>
                <a:cs typeface="Arial"/>
              </a:rPr>
              <a:t>contains:</a:t>
            </a:r>
          </a:p>
          <a:p>
            <a:pPr marL="0" indent="0">
              <a:buNone/>
            </a:pPr>
            <a:endParaRPr lang="en-US" sz="800" dirty="0">
              <a:latin typeface="Arial"/>
              <a:cs typeface="Arial"/>
            </a:endParaRPr>
          </a:p>
          <a:p>
            <a:pPr marL="400050" indent="-400050">
              <a:buAutoNum type="romanUcPeriod"/>
            </a:pPr>
            <a:r>
              <a:rPr lang="en-US" sz="1200" dirty="0" smtClean="0">
                <a:latin typeface="Arial"/>
                <a:cs typeface="Arial"/>
              </a:rPr>
              <a:t>Campaign Details</a:t>
            </a:r>
          </a:p>
          <a:p>
            <a:pPr marL="400050" indent="-400050">
              <a:buAutoNum type="romanUcPeriod"/>
            </a:pPr>
            <a:r>
              <a:rPr lang="en-US" sz="1200" dirty="0" smtClean="0">
                <a:latin typeface="Arial"/>
                <a:cs typeface="Arial"/>
              </a:rPr>
              <a:t>How to Join</a:t>
            </a:r>
          </a:p>
          <a:p>
            <a:pPr marL="400050" indent="-400050">
              <a:buAutoNum type="romanUcPeriod"/>
            </a:pPr>
            <a:r>
              <a:rPr lang="en-US" sz="1200" dirty="0" smtClean="0">
                <a:latin typeface="Arial"/>
                <a:cs typeface="Arial"/>
              </a:rPr>
              <a:t>Fundraising Page Appeal &amp; Example</a:t>
            </a:r>
          </a:p>
          <a:p>
            <a:pPr marL="400050" indent="-400050">
              <a:buAutoNum type="romanUcPeriod"/>
            </a:pPr>
            <a:r>
              <a:rPr lang="en-US" sz="1200" dirty="0" smtClean="0">
                <a:latin typeface="Arial"/>
                <a:cs typeface="Arial"/>
              </a:rPr>
              <a:t>Email Appeal &amp; Example</a:t>
            </a:r>
          </a:p>
          <a:p>
            <a:pPr marL="400050" indent="-400050">
              <a:buAutoNum type="romanUcPeriod"/>
            </a:pPr>
            <a:r>
              <a:rPr lang="en-US" sz="1200" dirty="0" smtClean="0">
                <a:latin typeface="Arial"/>
                <a:cs typeface="Arial"/>
              </a:rPr>
              <a:t>Social Media Appeal &amp; Example</a:t>
            </a:r>
          </a:p>
          <a:p>
            <a:pPr marL="400050" indent="-400050">
              <a:buAutoNum type="romanUcPeriod"/>
            </a:pPr>
            <a:r>
              <a:rPr lang="en-US" sz="1200" dirty="0" smtClean="0">
                <a:latin typeface="Arial"/>
                <a:cs typeface="Arial"/>
              </a:rPr>
              <a:t>Text Message Appeal &amp; Example</a:t>
            </a:r>
          </a:p>
          <a:p>
            <a:pPr marL="400050" indent="-400050">
              <a:buAutoNum type="romanUcPeriod"/>
            </a:pPr>
            <a:r>
              <a:rPr lang="en-US" sz="1200" dirty="0" smtClean="0">
                <a:latin typeface="Arial"/>
                <a:cs typeface="Arial"/>
              </a:rPr>
              <a:t>Fun Fundraising Ideas</a:t>
            </a:r>
          </a:p>
          <a:p>
            <a:pPr marL="400050" indent="-400050">
              <a:buAutoNum type="romanUcPeriod"/>
            </a:pPr>
            <a:r>
              <a:rPr lang="en-US" sz="1200" dirty="0" smtClean="0">
                <a:latin typeface="Arial"/>
                <a:cs typeface="Arial"/>
              </a:rPr>
              <a:t>Poster</a:t>
            </a:r>
          </a:p>
          <a:p>
            <a:pPr marL="400050" indent="-400050">
              <a:buAutoNum type="romanUcPeriod"/>
            </a:pPr>
            <a:r>
              <a:rPr lang="en-US" sz="1200" dirty="0" smtClean="0">
                <a:latin typeface="Arial"/>
                <a:cs typeface="Arial"/>
              </a:rPr>
              <a:t>Poster Template for tailoring</a:t>
            </a:r>
          </a:p>
          <a:p>
            <a:pPr marL="400050" indent="-400050">
              <a:buAutoNum type="romanUcPeriod"/>
            </a:pPr>
            <a:r>
              <a:rPr lang="en-US" sz="1200" dirty="0" smtClean="0">
                <a:latin typeface="Arial"/>
                <a:cs typeface="Arial"/>
              </a:rPr>
              <a:t>Helpful Links</a:t>
            </a:r>
          </a:p>
          <a:p>
            <a:pPr marL="0" indent="0">
              <a:buNone/>
            </a:pPr>
            <a:endParaRPr lang="en-US" sz="800" dirty="0" smtClean="0">
              <a:latin typeface="Arial"/>
              <a:cs typeface="Arial"/>
            </a:endParaRPr>
          </a:p>
          <a:p>
            <a:pPr marL="0" indent="0">
              <a:buNone/>
            </a:pPr>
            <a:r>
              <a:rPr lang="en-US" sz="1200" dirty="0" smtClean="0">
                <a:latin typeface="Arial"/>
                <a:cs typeface="Arial"/>
              </a:rPr>
              <a:t>Thank </a:t>
            </a:r>
            <a:r>
              <a:rPr lang="en-US" sz="1200" dirty="0">
                <a:latin typeface="Arial"/>
                <a:cs typeface="Arial"/>
              </a:rPr>
              <a:t>you again for joining the campaign!  If you should have any questions or need assistance on campaign materials etc. please contact me directly</a:t>
            </a:r>
            <a:r>
              <a:rPr lang="en-US" sz="1200" dirty="0" smtClean="0">
                <a:latin typeface="Arial"/>
                <a:cs typeface="Arial"/>
              </a:rPr>
              <a:t>.</a:t>
            </a:r>
            <a:endParaRPr lang="en-US" sz="1200" dirty="0">
              <a:latin typeface="Arial"/>
              <a:cs typeface="Arial"/>
            </a:endParaRPr>
          </a:p>
          <a:p>
            <a:pPr marL="0" indent="0">
              <a:buNone/>
            </a:pPr>
            <a:endParaRPr lang="en-US" sz="600" dirty="0" smtClean="0">
              <a:latin typeface="Arial"/>
              <a:cs typeface="Arial"/>
            </a:endParaRPr>
          </a:p>
          <a:p>
            <a:pPr marL="0" indent="0">
              <a:buNone/>
            </a:pPr>
            <a:r>
              <a:rPr lang="en-US" sz="1200" dirty="0" smtClean="0">
                <a:latin typeface="Arial"/>
                <a:cs typeface="Arial"/>
              </a:rPr>
              <a:t>Best regards,</a:t>
            </a:r>
            <a:endParaRPr lang="en-US" sz="1200" dirty="0">
              <a:latin typeface="Arial"/>
              <a:cs typeface="Arial"/>
            </a:endParaRPr>
          </a:p>
          <a:p>
            <a:pPr marL="0" indent="0">
              <a:buNone/>
            </a:pPr>
            <a:endParaRPr lang="en-US" sz="600" dirty="0" smtClean="0">
              <a:latin typeface="Arial"/>
              <a:cs typeface="Arial"/>
            </a:endParaRPr>
          </a:p>
          <a:p>
            <a:pPr marL="0" indent="0">
              <a:buNone/>
            </a:pPr>
            <a:r>
              <a:rPr lang="en-US" sz="1200" dirty="0" smtClean="0">
                <a:latin typeface="Arial"/>
                <a:cs typeface="Arial"/>
              </a:rPr>
              <a:t>Kelsey </a:t>
            </a:r>
            <a:r>
              <a:rPr lang="en-US" sz="1200" dirty="0" err="1" smtClean="0">
                <a:latin typeface="Arial"/>
                <a:cs typeface="Arial"/>
              </a:rPr>
              <a:t>Landeck</a:t>
            </a:r>
            <a:endParaRPr lang="en-US" sz="1200" dirty="0" smtClean="0">
              <a:latin typeface="Arial"/>
              <a:cs typeface="Arial"/>
            </a:endParaRPr>
          </a:p>
          <a:p>
            <a:pPr marL="0" indent="0">
              <a:buNone/>
            </a:pPr>
            <a:r>
              <a:rPr lang="en-US" sz="1200" dirty="0" smtClean="0">
                <a:latin typeface="Arial"/>
                <a:cs typeface="Arial"/>
              </a:rPr>
              <a:t>Development &amp; Communications Coordinator </a:t>
            </a:r>
          </a:p>
          <a:p>
            <a:pPr marL="0" indent="0">
              <a:buNone/>
            </a:pPr>
            <a:r>
              <a:rPr lang="en-US" sz="1200" dirty="0" smtClean="0">
                <a:latin typeface="Arial"/>
                <a:cs typeface="Arial"/>
                <a:hlinkClick r:id="rId2"/>
              </a:rPr>
              <a:t>Kelsey.landeck@readtoachild.org</a:t>
            </a:r>
            <a:endParaRPr lang="en-US" sz="1200" dirty="0" smtClean="0">
              <a:latin typeface="Arial"/>
              <a:cs typeface="Arial"/>
            </a:endParaRPr>
          </a:p>
          <a:p>
            <a:pPr marL="0" indent="0">
              <a:buNone/>
            </a:pPr>
            <a:r>
              <a:rPr lang="en-US" sz="1200" dirty="0" smtClean="0">
                <a:latin typeface="Arial"/>
                <a:cs typeface="Arial"/>
              </a:rPr>
              <a:t>(781) 489-5910</a:t>
            </a:r>
            <a:endParaRPr lang="en-US" sz="1200" dirty="0">
              <a:latin typeface="Arial"/>
              <a:cs typeface="Arial"/>
            </a:endParaRPr>
          </a:p>
          <a:p>
            <a:pPr marL="0" indent="0">
              <a:buNone/>
            </a:pPr>
            <a:endParaRPr lang="en-US" sz="1400"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spTree>
    <p:extLst>
      <p:ext uri="{BB962C8B-B14F-4D97-AF65-F5344CB8AC3E}">
        <p14:creationId xmlns:p14="http://schemas.microsoft.com/office/powerpoint/2010/main" val="233278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51268"/>
            <a:ext cx="6858000" cy="646331"/>
          </a:xfrm>
          <a:prstGeom prst="rect">
            <a:avLst/>
          </a:prstGeom>
          <a:noFill/>
        </p:spPr>
        <p:txBody>
          <a:bodyPr wrap="square" rtlCol="0">
            <a:spAutoFit/>
          </a:bodyPr>
          <a:lstStyle/>
          <a:p>
            <a:pPr algn="ctr"/>
            <a:r>
              <a:rPr lang="en-US" b="1" dirty="0" smtClean="0">
                <a:solidFill>
                  <a:srgbClr val="1F497D"/>
                </a:solidFill>
                <a:latin typeface="News Gothic MT"/>
                <a:cs typeface="News Gothic MT"/>
              </a:rPr>
              <a:t>Please </a:t>
            </a:r>
            <a:r>
              <a:rPr lang="en-US" b="1" dirty="0">
                <a:solidFill>
                  <a:srgbClr val="1F497D"/>
                </a:solidFill>
                <a:latin typeface="News Gothic MT"/>
                <a:cs typeface="News Gothic MT"/>
              </a:rPr>
              <a:t>join Read to a Child in raising $</a:t>
            </a:r>
            <a:r>
              <a:rPr lang="en-US" b="1" dirty="0" smtClean="0">
                <a:solidFill>
                  <a:srgbClr val="1F497D"/>
                </a:solidFill>
                <a:latin typeface="News Gothic MT"/>
                <a:cs typeface="News Gothic MT"/>
              </a:rPr>
              <a:t>115,000 </a:t>
            </a:r>
            <a:r>
              <a:rPr lang="en-US" b="1" dirty="0">
                <a:solidFill>
                  <a:srgbClr val="1F497D"/>
                </a:solidFill>
                <a:latin typeface="News Gothic MT"/>
                <a:cs typeface="News Gothic MT"/>
              </a:rPr>
              <a:t>to help kids in need love to read during National Reading Month</a:t>
            </a:r>
            <a:r>
              <a:rPr lang="en-US" b="1" dirty="0" smtClean="0">
                <a:solidFill>
                  <a:srgbClr val="1F497D"/>
                </a:solidFill>
                <a:latin typeface="News Gothic MT"/>
                <a:cs typeface="News Gothic MT"/>
              </a:rPr>
              <a:t>!</a:t>
            </a:r>
            <a:endParaRPr lang="en-US" sz="1200" dirty="0">
              <a:solidFill>
                <a:schemeClr val="tx2"/>
              </a:solidFill>
              <a:latin typeface="News Gothic MT"/>
              <a:cs typeface="News Gothic MT"/>
            </a:endParaRPr>
          </a:p>
        </p:txBody>
      </p:sp>
      <p:sp>
        <p:nvSpPr>
          <p:cNvPr id="7" name="TextBox 6"/>
          <p:cNvSpPr txBox="1"/>
          <p:nvPr/>
        </p:nvSpPr>
        <p:spPr>
          <a:xfrm>
            <a:off x="355070" y="3039732"/>
            <a:ext cx="6096000" cy="584775"/>
          </a:xfrm>
          <a:prstGeom prst="rect">
            <a:avLst/>
          </a:prstGeom>
          <a:noFill/>
        </p:spPr>
        <p:txBody>
          <a:bodyPr wrap="square" rtlCol="0">
            <a:spAutoFit/>
          </a:bodyPr>
          <a:lstStyle/>
          <a:p>
            <a:pPr algn="ctr"/>
            <a:r>
              <a:rPr lang="en-US" sz="1600" b="1" dirty="0">
                <a:solidFill>
                  <a:schemeClr val="tx2"/>
                </a:solidFill>
                <a:latin typeface="News Gothic MT"/>
                <a:cs typeface="News Gothic MT"/>
              </a:rPr>
              <a:t>When</a:t>
            </a:r>
            <a:r>
              <a:rPr lang="en-US" sz="1600" b="1" dirty="0" smtClean="0">
                <a:solidFill>
                  <a:schemeClr val="tx2"/>
                </a:solidFill>
                <a:latin typeface="News Gothic MT"/>
                <a:cs typeface="News Gothic MT"/>
              </a:rPr>
              <a:t>:  </a:t>
            </a:r>
            <a:r>
              <a:rPr lang="en-US" sz="1600" b="1" dirty="0" smtClean="0">
                <a:solidFill>
                  <a:srgbClr val="F79646"/>
                </a:solidFill>
                <a:latin typeface="News Gothic MT"/>
                <a:cs typeface="News Gothic MT"/>
              </a:rPr>
              <a:t>1 </a:t>
            </a:r>
            <a:r>
              <a:rPr lang="en-US" sz="1600" b="1" dirty="0">
                <a:solidFill>
                  <a:srgbClr val="F79646"/>
                </a:solidFill>
                <a:latin typeface="News Gothic MT"/>
                <a:cs typeface="News Gothic MT"/>
              </a:rPr>
              <a:t>March – 31 March, </a:t>
            </a:r>
            <a:r>
              <a:rPr lang="en-US" sz="1600" b="1" dirty="0" smtClean="0">
                <a:solidFill>
                  <a:srgbClr val="F79646"/>
                </a:solidFill>
                <a:latin typeface="News Gothic MT"/>
                <a:cs typeface="News Gothic MT"/>
              </a:rPr>
              <a:t>2019</a:t>
            </a:r>
          </a:p>
          <a:p>
            <a:pPr algn="ctr"/>
            <a:r>
              <a:rPr lang="en-US" sz="1600" b="1" dirty="0">
                <a:solidFill>
                  <a:srgbClr val="1F497D"/>
                </a:solidFill>
                <a:latin typeface="News Gothic MT"/>
                <a:cs typeface="News Gothic MT"/>
              </a:rPr>
              <a:t>Goal:</a:t>
            </a:r>
            <a:r>
              <a:rPr lang="en-US" sz="1600" b="1" dirty="0" smtClean="0">
                <a:solidFill>
                  <a:srgbClr val="1F497D"/>
                </a:solidFill>
                <a:latin typeface="News Gothic MT"/>
                <a:cs typeface="News Gothic MT"/>
              </a:rPr>
              <a:t>   </a:t>
            </a:r>
            <a:r>
              <a:rPr lang="en-US" sz="1600" b="1" dirty="0">
                <a:solidFill>
                  <a:schemeClr val="accent6"/>
                </a:solidFill>
                <a:latin typeface="News Gothic MT"/>
                <a:cs typeface="News Gothic MT"/>
              </a:rPr>
              <a:t>$</a:t>
            </a:r>
            <a:r>
              <a:rPr lang="en-US" sz="1600" b="1" dirty="0" smtClean="0">
                <a:solidFill>
                  <a:schemeClr val="accent6"/>
                </a:solidFill>
                <a:latin typeface="News Gothic MT"/>
                <a:cs typeface="News Gothic MT"/>
              </a:rPr>
              <a:t>115,000 </a:t>
            </a:r>
            <a:r>
              <a:rPr lang="en-US" sz="1600" b="1" dirty="0">
                <a:solidFill>
                  <a:schemeClr val="accent6"/>
                </a:solidFill>
                <a:latin typeface="News Gothic MT"/>
                <a:cs typeface="News Gothic MT"/>
              </a:rPr>
              <a:t>in one month</a:t>
            </a:r>
            <a:r>
              <a:rPr lang="en-US" sz="1600" b="1" dirty="0" smtClean="0">
                <a:solidFill>
                  <a:schemeClr val="accent6"/>
                </a:solidFill>
                <a:latin typeface="News Gothic MT"/>
                <a:cs typeface="News Gothic MT"/>
              </a:rPr>
              <a:t>!</a:t>
            </a:r>
            <a:endParaRPr lang="en-US" sz="1600" dirty="0">
              <a:latin typeface="News Gothic MT"/>
              <a:cs typeface="News Gothic MT"/>
            </a:endParaRPr>
          </a:p>
        </p:txBody>
      </p:sp>
      <p:sp>
        <p:nvSpPr>
          <p:cNvPr id="18" name="TextBox 17"/>
          <p:cNvSpPr txBox="1"/>
          <p:nvPr/>
        </p:nvSpPr>
        <p:spPr>
          <a:xfrm>
            <a:off x="189970" y="3583875"/>
            <a:ext cx="6426200" cy="4878259"/>
          </a:xfrm>
          <a:prstGeom prst="rect">
            <a:avLst/>
          </a:prstGeom>
          <a:noFill/>
        </p:spPr>
        <p:txBody>
          <a:bodyPr wrap="square" rtlCol="0">
            <a:spAutoFit/>
          </a:bodyPr>
          <a:lstStyle/>
          <a:p>
            <a:pPr algn="just"/>
            <a:r>
              <a:rPr lang="en-US" sz="1200" b="1" dirty="0" smtClean="0">
                <a:latin typeface="News Gothic MT"/>
                <a:cs typeface="News Gothic MT"/>
              </a:rPr>
              <a:t>Astoundingly, 80% of 4</a:t>
            </a:r>
            <a:r>
              <a:rPr lang="en-US" sz="1200" b="1" baseline="30000" dirty="0" smtClean="0">
                <a:latin typeface="News Gothic MT"/>
                <a:cs typeface="News Gothic MT"/>
              </a:rPr>
              <a:t>th</a:t>
            </a:r>
            <a:r>
              <a:rPr lang="en-US" sz="1200" b="1" dirty="0" smtClean="0">
                <a:latin typeface="News Gothic MT"/>
                <a:cs typeface="News Gothic MT"/>
              </a:rPr>
              <a:t> graders from low-income families are not proficient in reading and 2/3rds of those will end up on welfare or in jail!</a:t>
            </a:r>
            <a:endParaRPr lang="en-US" sz="1200" dirty="0" smtClean="0">
              <a:latin typeface="News Gothic MT"/>
              <a:cs typeface="News Gothic MT"/>
            </a:endParaRPr>
          </a:p>
          <a:p>
            <a:pPr algn="just"/>
            <a:r>
              <a:rPr lang="en-US" sz="1200" b="1" dirty="0" smtClean="0">
                <a:latin typeface="News Gothic MT"/>
                <a:cs typeface="News Gothic MT"/>
              </a:rPr>
              <a:t> </a:t>
            </a:r>
          </a:p>
          <a:p>
            <a:pPr algn="just"/>
            <a:r>
              <a:rPr lang="en-US" sz="1200" b="1" dirty="0" smtClean="0">
                <a:solidFill>
                  <a:srgbClr val="1F497D"/>
                </a:solidFill>
                <a:latin typeface="News Gothic MT"/>
                <a:cs typeface="News Gothic MT"/>
              </a:rPr>
              <a:t>Help Kids in Need Love to Read! </a:t>
            </a:r>
            <a:endParaRPr lang="en-US" sz="1200" dirty="0" smtClean="0">
              <a:solidFill>
                <a:srgbClr val="1F497D"/>
              </a:solidFill>
              <a:latin typeface="News Gothic MT"/>
              <a:cs typeface="News Gothic MT"/>
            </a:endParaRPr>
          </a:p>
          <a:p>
            <a:pPr algn="just"/>
            <a:r>
              <a:rPr lang="en-GB" sz="1200" b="1" dirty="0" smtClean="0">
                <a:latin typeface="News Gothic MT"/>
                <a:cs typeface="News Gothic MT"/>
                <a:hlinkClick r:id="rId2"/>
              </a:rPr>
              <a:t>Read to a Child </a:t>
            </a:r>
            <a:r>
              <a:rPr lang="en-GB" sz="1200" dirty="0" smtClean="0">
                <a:latin typeface="News Gothic MT"/>
                <a:cs typeface="News Gothic MT"/>
              </a:rPr>
              <a:t>inspires caring adults to read aloud to children and to help create better opportunities for the future.  </a:t>
            </a:r>
            <a:r>
              <a:rPr lang="en-US" sz="1200" dirty="0" smtClean="0">
                <a:latin typeface="News Gothic MT"/>
                <a:cs typeface="News Gothic MT"/>
              </a:rPr>
              <a:t>Read to a Child’s volunteer reading mentors give their student partners the time, confidence and tools to reverse the cycle of illiteracy. </a:t>
            </a:r>
          </a:p>
          <a:p>
            <a:pPr algn="just"/>
            <a:r>
              <a:rPr lang="en-US" sz="1200" dirty="0" smtClean="0">
                <a:latin typeface="News Gothic MT"/>
                <a:cs typeface="News Gothic MT"/>
              </a:rPr>
              <a:t> </a:t>
            </a:r>
          </a:p>
          <a:p>
            <a:pPr algn="just"/>
            <a:r>
              <a:rPr lang="en-US" sz="1200" dirty="0" smtClean="0">
                <a:latin typeface="News Gothic MT"/>
                <a:cs typeface="News Gothic MT"/>
              </a:rPr>
              <a:t>Join our campaign!  March is ‘National Reading Month’ and Read to a Child is raising </a:t>
            </a:r>
            <a:r>
              <a:rPr lang="en-US" sz="1200" b="1" dirty="0" smtClean="0">
                <a:solidFill>
                  <a:srgbClr val="1F497D"/>
                </a:solidFill>
                <a:latin typeface="News Gothic MT"/>
                <a:cs typeface="News Gothic MT"/>
              </a:rPr>
              <a:t>$115,000 </a:t>
            </a:r>
            <a:r>
              <a:rPr lang="en-US" sz="1200" dirty="0" smtClean="0">
                <a:latin typeface="News Gothic MT"/>
                <a:cs typeface="News Gothic MT"/>
              </a:rPr>
              <a:t>in March, 2019 that will go to provide </a:t>
            </a:r>
            <a:r>
              <a:rPr lang="en-US" sz="1200" b="1" dirty="0" smtClean="0">
                <a:solidFill>
                  <a:srgbClr val="1F497D"/>
                </a:solidFill>
                <a:latin typeface="News Gothic MT"/>
                <a:cs typeface="News Gothic MT"/>
              </a:rPr>
              <a:t>7,200</a:t>
            </a:r>
            <a:r>
              <a:rPr lang="en-US" sz="1200" dirty="0" smtClean="0">
                <a:latin typeface="News Gothic MT"/>
                <a:cs typeface="News Gothic MT"/>
              </a:rPr>
              <a:t> reading sessions to children in need during the upcoming school year!  </a:t>
            </a:r>
          </a:p>
          <a:p>
            <a:pPr algn="just"/>
            <a:endParaRPr lang="en-US" sz="700" dirty="0" smtClean="0">
              <a:latin typeface="News Gothic MT"/>
              <a:cs typeface="News Gothic MT"/>
            </a:endParaRPr>
          </a:p>
          <a:p>
            <a:r>
              <a:rPr lang="en-US" sz="1200" dirty="0" smtClean="0">
                <a:latin typeface="News Gothic MT"/>
                <a:cs typeface="News Gothic MT"/>
              </a:rPr>
              <a:t>$25 can get a series of chapter books into a child's hands</a:t>
            </a:r>
          </a:p>
          <a:p>
            <a:r>
              <a:rPr lang="en-US" sz="1200" dirty="0" smtClean="0">
                <a:latin typeface="News Gothic MT"/>
                <a:cs typeface="News Gothic MT"/>
              </a:rPr>
              <a:t>$50 can provide screening and training of a volunteer</a:t>
            </a:r>
          </a:p>
          <a:p>
            <a:r>
              <a:rPr lang="en-US" sz="1200" dirty="0" smtClean="0">
                <a:latin typeface="News Gothic MT"/>
                <a:cs typeface="News Gothic MT"/>
              </a:rPr>
              <a:t>$100 can sponsor a year-end celebration and certificates for the children in the program</a:t>
            </a:r>
          </a:p>
          <a:p>
            <a:r>
              <a:rPr lang="en-US" sz="1200" dirty="0" smtClean="0">
                <a:latin typeface="News Gothic MT"/>
                <a:cs typeface="News Gothic MT"/>
              </a:rPr>
              <a:t>$250 can provide a school with new books customized to children's interests and teacher requests</a:t>
            </a:r>
          </a:p>
          <a:p>
            <a:r>
              <a:rPr lang="en-US" sz="1200" dirty="0" smtClean="0">
                <a:latin typeface="News Gothic MT"/>
                <a:cs typeface="News Gothic MT"/>
              </a:rPr>
              <a:t>and.... </a:t>
            </a:r>
            <a:r>
              <a:rPr lang="en-US" sz="1200" b="1" dirty="0" smtClean="0">
                <a:solidFill>
                  <a:srgbClr val="1F497D"/>
                </a:solidFill>
                <a:latin typeface="News Gothic MT"/>
                <a:cs typeface="News Gothic MT"/>
              </a:rPr>
              <a:t>$500 can sponsor a child in Read to a Child's lunchtime reading program for a whole year!</a:t>
            </a:r>
            <a:endParaRPr lang="en-US" sz="1200" dirty="0" smtClean="0">
              <a:solidFill>
                <a:srgbClr val="1F497D"/>
              </a:solidFill>
              <a:latin typeface="News Gothic MT"/>
              <a:cs typeface="News Gothic MT"/>
            </a:endParaRPr>
          </a:p>
          <a:p>
            <a:pPr algn="just"/>
            <a:endParaRPr lang="en-US" sz="700" dirty="0" smtClean="0">
              <a:latin typeface="News Gothic MT"/>
              <a:cs typeface="News Gothic MT"/>
            </a:endParaRPr>
          </a:p>
          <a:p>
            <a:r>
              <a:rPr lang="en-US" sz="1200" b="1" dirty="0">
                <a:latin typeface="News Gothic MT"/>
                <a:cs typeface="News Gothic MT"/>
              </a:rPr>
              <a:t>The best way to stay up to date </a:t>
            </a:r>
            <a:r>
              <a:rPr lang="en-US" sz="1200" b="1" dirty="0" smtClean="0">
                <a:latin typeface="News Gothic MT"/>
                <a:cs typeface="News Gothic MT"/>
              </a:rPr>
              <a:t>is </a:t>
            </a:r>
            <a:r>
              <a:rPr lang="en-US" sz="1200" b="1" dirty="0">
                <a:latin typeface="News Gothic MT"/>
                <a:cs typeface="News Gothic MT"/>
              </a:rPr>
              <a:t>to follow our social media platforms! </a:t>
            </a:r>
            <a:r>
              <a:rPr lang="en-US" sz="1200" b="1" dirty="0" smtClean="0">
                <a:latin typeface="News Gothic MT"/>
                <a:cs typeface="News Gothic MT"/>
              </a:rPr>
              <a:t>We </a:t>
            </a:r>
            <a:r>
              <a:rPr lang="en-US" sz="1200" b="1" dirty="0">
                <a:latin typeface="News Gothic MT"/>
                <a:cs typeface="News Gothic MT"/>
              </a:rPr>
              <a:t>will be sharing leaderboards, donor matching opportunities, and different ways you can be entered to win prizes! Make sure you follow our social medias here:</a:t>
            </a:r>
          </a:p>
          <a:p>
            <a:pPr algn="just"/>
            <a:endParaRPr lang="en-US" sz="1200" dirty="0">
              <a:solidFill>
                <a:srgbClr val="1F497D"/>
              </a:solidFill>
              <a:latin typeface="News Gothic MT"/>
              <a:cs typeface="News Gothic MT"/>
            </a:endParaRPr>
          </a:p>
          <a:p>
            <a:pPr algn="just"/>
            <a:endParaRPr lang="en-US" sz="1200" dirty="0" smtClean="0">
              <a:latin typeface="News Gothic MT"/>
              <a:cs typeface="News Gothic MT"/>
            </a:endParaRPr>
          </a:p>
          <a:p>
            <a:pPr algn="just"/>
            <a:endParaRPr lang="en-US" sz="1200" dirty="0">
              <a:latin typeface="News Gothic MT"/>
              <a:cs typeface="News Gothic MT"/>
            </a:endParaRPr>
          </a:p>
        </p:txBody>
      </p:sp>
      <p:sp>
        <p:nvSpPr>
          <p:cNvPr id="8" name="TextBox 7"/>
          <p:cNvSpPr txBox="1"/>
          <p:nvPr/>
        </p:nvSpPr>
        <p:spPr>
          <a:xfrm>
            <a:off x="228070" y="8459718"/>
            <a:ext cx="6350000" cy="461665"/>
          </a:xfrm>
          <a:prstGeom prst="rect">
            <a:avLst/>
          </a:prstGeom>
          <a:noFill/>
        </p:spPr>
        <p:txBody>
          <a:bodyPr wrap="square" rtlCol="0">
            <a:spAutoFit/>
          </a:bodyPr>
          <a:lstStyle/>
          <a:p>
            <a:r>
              <a:rPr lang="en-US" sz="1200" dirty="0" smtClean="0">
                <a:latin typeface="News Gothic MT"/>
                <a:cs typeface="News Gothic MT"/>
              </a:rPr>
              <a:t>Visit our </a:t>
            </a:r>
            <a:r>
              <a:rPr lang="en-US" sz="1200" dirty="0" smtClean="0">
                <a:latin typeface="News Gothic MT"/>
                <a:cs typeface="News Gothic MT"/>
                <a:hlinkClick r:id="rId3"/>
              </a:rPr>
              <a:t>campaign page </a:t>
            </a:r>
            <a:r>
              <a:rPr lang="en-US" sz="1200" dirty="0" smtClean="0">
                <a:latin typeface="News Gothic MT"/>
                <a:cs typeface="News Gothic MT"/>
              </a:rPr>
              <a:t>at:  </a:t>
            </a:r>
            <a:r>
              <a:rPr lang="en-US" sz="1200" dirty="0">
                <a:hlinkClick r:id="rId3"/>
              </a:rPr>
              <a:t>https://</a:t>
            </a:r>
            <a:r>
              <a:rPr lang="en-US" sz="1200" dirty="0" smtClean="0">
                <a:hlinkClick r:id="rId3"/>
              </a:rPr>
              <a:t>readtoachild.networkforgood.com/projects/51446-read-to-a-child-help-kids-in-need-love-to-read</a:t>
            </a:r>
            <a:r>
              <a:rPr lang="en-US" sz="1200" dirty="0" smtClean="0"/>
              <a:t> </a:t>
            </a:r>
            <a:endParaRPr lang="en-US" sz="1200" dirty="0">
              <a:latin typeface="News Gothic MT"/>
              <a:cs typeface="News Gothic M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26"/>
            <a:ext cx="6858000" cy="2538507"/>
          </a:xfrm>
          <a:prstGeom prst="rect">
            <a:avLst/>
          </a:prstGeom>
        </p:spPr>
      </p:pic>
      <p:sp>
        <p:nvSpPr>
          <p:cNvPr id="9" name="Text Box 2"/>
          <p:cNvSpPr txBox="1">
            <a:spLocks noChangeArrowheads="1"/>
          </p:cNvSpPr>
          <p:nvPr/>
        </p:nvSpPr>
        <p:spPr bwMode="auto">
          <a:xfrm>
            <a:off x="4988625" y="8174468"/>
            <a:ext cx="1773119" cy="301752"/>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0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/company/read-to-a-child/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7400" y="7805630"/>
            <a:ext cx="365760" cy="36576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05" y="7818805"/>
            <a:ext cx="365760" cy="36576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501" y="7839447"/>
            <a:ext cx="401683" cy="36576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080" y="7805630"/>
            <a:ext cx="365760" cy="365760"/>
          </a:xfrm>
          <a:prstGeom prst="rect">
            <a:avLst/>
          </a:prstGeom>
        </p:spPr>
      </p:pic>
      <p:sp>
        <p:nvSpPr>
          <p:cNvPr id="15" name="Text Box 2"/>
          <p:cNvSpPr txBox="1">
            <a:spLocks noChangeArrowheads="1"/>
          </p:cNvSpPr>
          <p:nvPr/>
        </p:nvSpPr>
        <p:spPr bwMode="auto">
          <a:xfrm>
            <a:off x="-96256" y="8176494"/>
            <a:ext cx="1745857" cy="2977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@readtoachild.org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1598704" y="8176494"/>
            <a:ext cx="1745857" cy="2977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a:t>
            </a:r>
            <a:r>
              <a:rPr lang="en-US" sz="1100" b="1" dirty="0" err="1">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ReadtoaChild</a:t>
            </a:r>
            <a:r>
              <a:rPr lang="en-US" sz="11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3293664" y="8176494"/>
            <a:ext cx="1745857" cy="29770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a:t>
            </a:r>
            <a:r>
              <a:rPr lang="en-US" sz="1100" b="1" dirty="0" err="1">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ReadtoaChild</a:t>
            </a:r>
            <a:r>
              <a:rPr lang="en-US" sz="1100" b="1" dirty="0">
                <a:solidFill>
                  <a:srgbClr val="1D2129"/>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72450"/>
            <a:ext cx="6858000" cy="1200329"/>
          </a:xfrm>
          <a:prstGeom prst="rect">
            <a:avLst/>
          </a:prstGeom>
          <a:noFill/>
        </p:spPr>
        <p:txBody>
          <a:bodyPr wrap="square" rtlCol="0">
            <a:spAutoFit/>
          </a:bodyPr>
          <a:lstStyle/>
          <a:p>
            <a:pPr algn="ctr"/>
            <a:r>
              <a:rPr lang="en-US" sz="2400" b="1" dirty="0" smtClean="0">
                <a:solidFill>
                  <a:srgbClr val="1F497D"/>
                </a:solidFill>
                <a:latin typeface="News Gothic MT"/>
                <a:cs typeface="News Gothic MT"/>
              </a:rPr>
              <a:t>How to Join</a:t>
            </a:r>
          </a:p>
          <a:p>
            <a:pPr algn="ctr"/>
            <a:r>
              <a:rPr lang="en-US" sz="2400" b="1" dirty="0" smtClean="0">
                <a:solidFill>
                  <a:srgbClr val="1F497D"/>
                </a:solidFill>
                <a:latin typeface="News Gothic MT"/>
                <a:cs typeface="News Gothic MT"/>
              </a:rPr>
              <a:t>Sign Up at:</a:t>
            </a:r>
            <a:endParaRPr lang="en-US" sz="2400" dirty="0" smtClean="0">
              <a:solidFill>
                <a:srgbClr val="1F497D"/>
              </a:solidFill>
              <a:latin typeface="News Gothic MT"/>
              <a:cs typeface="News Gothic MT"/>
            </a:endParaRPr>
          </a:p>
          <a:p>
            <a:pPr algn="ctr"/>
            <a:r>
              <a:rPr lang="en-US" sz="1200" dirty="0" smtClean="0">
                <a:solidFill>
                  <a:schemeClr val="tx2"/>
                </a:solidFill>
                <a:latin typeface="News Gothic MT"/>
                <a:cs typeface="News Gothic MT"/>
              </a:rPr>
              <a:t> </a:t>
            </a:r>
            <a:endParaRPr lang="en-US" sz="1200" dirty="0">
              <a:solidFill>
                <a:schemeClr val="tx2"/>
              </a:solidFill>
              <a:latin typeface="News Gothic MT"/>
              <a:cs typeface="News Gothic MT"/>
            </a:endParaRPr>
          </a:p>
          <a:p>
            <a:pPr algn="ctr"/>
            <a:endParaRPr lang="en-US" sz="1200" dirty="0">
              <a:solidFill>
                <a:schemeClr val="tx2"/>
              </a:solidFill>
              <a:latin typeface="News Gothic MT"/>
              <a:cs typeface="News Gothic MT"/>
            </a:endParaRPr>
          </a:p>
        </p:txBody>
      </p:sp>
      <p:grpSp>
        <p:nvGrpSpPr>
          <p:cNvPr id="18" name="Group 17"/>
          <p:cNvGrpSpPr/>
          <p:nvPr/>
        </p:nvGrpSpPr>
        <p:grpSpPr>
          <a:xfrm>
            <a:off x="279400" y="4229100"/>
            <a:ext cx="6337300" cy="508000"/>
            <a:chOff x="279400" y="4229100"/>
            <a:chExt cx="6337300" cy="508000"/>
          </a:xfrm>
        </p:grpSpPr>
        <p:sp>
          <p:nvSpPr>
            <p:cNvPr id="9" name="TextBox 8"/>
            <p:cNvSpPr txBox="1"/>
            <p:nvPr/>
          </p:nvSpPr>
          <p:spPr>
            <a:xfrm>
              <a:off x="965200" y="4254500"/>
              <a:ext cx="5651500" cy="430887"/>
            </a:xfrm>
            <a:prstGeom prst="rect">
              <a:avLst/>
            </a:prstGeom>
            <a:noFill/>
            <a:ln>
              <a:noFill/>
            </a:ln>
          </p:spPr>
          <p:txBody>
            <a:bodyPr wrap="square" rtlCol="0">
              <a:spAutoFit/>
            </a:bodyPr>
            <a:lstStyle/>
            <a:p>
              <a:pPr lvl="0"/>
              <a:r>
                <a:rPr lang="en-GB" sz="1200" dirty="0" smtClean="0">
                  <a:latin typeface="News Gothic MT"/>
                  <a:cs typeface="News Gothic MT"/>
                </a:rPr>
                <a:t>Sign </a:t>
              </a:r>
              <a:r>
                <a:rPr lang="en-GB" sz="1200" dirty="0">
                  <a:latin typeface="News Gothic MT"/>
                  <a:cs typeface="News Gothic MT"/>
                </a:rPr>
                <a:t>up </a:t>
              </a:r>
              <a:r>
                <a:rPr lang="en-GB" sz="1200" dirty="0" smtClean="0">
                  <a:latin typeface="News Gothic MT"/>
                  <a:cs typeface="News Gothic MT"/>
                </a:rPr>
                <a:t>at </a:t>
              </a:r>
              <a:r>
                <a:rPr lang="en-GB" sz="1200" dirty="0" smtClean="0">
                  <a:latin typeface="News Gothic MT"/>
                  <a:cs typeface="News Gothic MT"/>
                  <a:hlinkClick r:id="rId2"/>
                </a:rPr>
                <a:t>Network for Good</a:t>
              </a:r>
              <a:r>
                <a:rPr lang="en-GB" sz="1200" dirty="0" smtClean="0">
                  <a:latin typeface="News Gothic MT"/>
                  <a:cs typeface="News Gothic MT"/>
                </a:rPr>
                <a:t>: </a:t>
              </a:r>
              <a:r>
                <a:rPr lang="en-US" sz="1000" dirty="0">
                  <a:hlinkClick r:id="rId2"/>
                </a:rPr>
                <a:t>https://</a:t>
              </a:r>
              <a:r>
                <a:rPr lang="en-US" sz="1000" dirty="0" smtClean="0">
                  <a:hlinkClick r:id="rId2"/>
                </a:rPr>
                <a:t>readtoachild.networkforgood.com/projects/51446-read-to-a-child-help-kids-in-need-love-to-read</a:t>
              </a:r>
              <a:r>
                <a:rPr lang="en-US" sz="1000" dirty="0" smtClean="0"/>
                <a:t> </a:t>
              </a:r>
              <a:endParaRPr lang="en-US" sz="1200" dirty="0">
                <a:latin typeface="News Gothic MT"/>
                <a:cs typeface="News Gothic MT"/>
              </a:endParaRPr>
            </a:p>
          </p:txBody>
        </p:sp>
        <p:sp>
          <p:nvSpPr>
            <p:cNvPr id="12" name="Oval 11"/>
            <p:cNvSpPr/>
            <p:nvPr/>
          </p:nvSpPr>
          <p:spPr>
            <a:xfrm>
              <a:off x="279400" y="4229100"/>
              <a:ext cx="508000" cy="508000"/>
            </a:xfrm>
            <a:prstGeom prst="ellipse">
              <a:avLst/>
            </a:prstGeom>
            <a:solidFill>
              <a:srgbClr val="86D935"/>
            </a:solidFill>
            <a:ln>
              <a:solidFill>
                <a:srgbClr val="86D9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grpSp>
      <p:grpSp>
        <p:nvGrpSpPr>
          <p:cNvPr id="20" name="Group 19"/>
          <p:cNvGrpSpPr/>
          <p:nvPr/>
        </p:nvGrpSpPr>
        <p:grpSpPr>
          <a:xfrm>
            <a:off x="330200" y="6705600"/>
            <a:ext cx="4178300" cy="1028700"/>
            <a:chOff x="330200" y="6705600"/>
            <a:chExt cx="4178300" cy="1028700"/>
          </a:xfrm>
        </p:grpSpPr>
        <p:sp>
          <p:nvSpPr>
            <p:cNvPr id="11" name="TextBox 10"/>
            <p:cNvSpPr txBox="1"/>
            <p:nvPr/>
          </p:nvSpPr>
          <p:spPr>
            <a:xfrm>
              <a:off x="952500" y="6718637"/>
              <a:ext cx="3556000" cy="1015663"/>
            </a:xfrm>
            <a:prstGeom prst="rect">
              <a:avLst/>
            </a:prstGeom>
            <a:noFill/>
          </p:spPr>
          <p:txBody>
            <a:bodyPr wrap="square" rtlCol="0">
              <a:spAutoFit/>
            </a:bodyPr>
            <a:lstStyle/>
            <a:p>
              <a:pPr lvl="0"/>
              <a:r>
                <a:rPr lang="en-US" sz="1200" dirty="0" smtClean="0">
                  <a:latin typeface="News Gothic MT"/>
                  <a:cs typeface="News Gothic MT"/>
                </a:rPr>
                <a:t>You </a:t>
              </a:r>
              <a:r>
                <a:rPr lang="en-US" sz="1200" dirty="0">
                  <a:latin typeface="News Gothic MT"/>
                  <a:cs typeface="News Gothic MT"/>
                </a:rPr>
                <a:t>can send the appeal from your fundraising page using the ‘share this’ menu icons for Facebook, Twitter, LinkedIn, Google+ or send it out via email</a:t>
              </a:r>
              <a:r>
                <a:rPr lang="en-US" sz="1200" dirty="0" smtClean="0">
                  <a:latin typeface="News Gothic MT"/>
                  <a:cs typeface="News Gothic MT"/>
                </a:rPr>
                <a:t> or </a:t>
              </a:r>
              <a:r>
                <a:rPr lang="en-US" sz="1200" dirty="0">
                  <a:latin typeface="News Gothic MT"/>
                  <a:cs typeface="News Gothic MT"/>
                </a:rPr>
                <a:t>text message. </a:t>
              </a:r>
            </a:p>
            <a:p>
              <a:endParaRPr lang="en-US" sz="1200" dirty="0">
                <a:latin typeface="News Gothic MT"/>
                <a:cs typeface="News Gothic MT"/>
              </a:endParaRPr>
            </a:p>
          </p:txBody>
        </p:sp>
        <p:sp>
          <p:nvSpPr>
            <p:cNvPr id="13" name="Oval 12"/>
            <p:cNvSpPr/>
            <p:nvPr/>
          </p:nvSpPr>
          <p:spPr>
            <a:xfrm>
              <a:off x="330200" y="6705600"/>
              <a:ext cx="508000" cy="508000"/>
            </a:xfrm>
            <a:prstGeom prst="ellipse">
              <a:avLst/>
            </a:prstGeom>
            <a:solidFill>
              <a:srgbClr val="86D935"/>
            </a:solidFill>
            <a:ln>
              <a:solidFill>
                <a:srgbClr val="86D9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grpSp>
      <p:sp>
        <p:nvSpPr>
          <p:cNvPr id="15" name="TextBox 14"/>
          <p:cNvSpPr txBox="1"/>
          <p:nvPr/>
        </p:nvSpPr>
        <p:spPr>
          <a:xfrm>
            <a:off x="190500" y="8682335"/>
            <a:ext cx="4597400" cy="461665"/>
          </a:xfrm>
          <a:prstGeom prst="rect">
            <a:avLst/>
          </a:prstGeom>
          <a:noFill/>
        </p:spPr>
        <p:txBody>
          <a:bodyPr wrap="square" rtlCol="0">
            <a:spAutoFit/>
          </a:bodyPr>
          <a:lstStyle/>
          <a:p>
            <a:r>
              <a:rPr lang="en-US" sz="800" dirty="0">
                <a:latin typeface="News Gothic MT"/>
                <a:cs typeface="News Gothic MT"/>
              </a:rPr>
              <a:t>For more information or questions on the campaign, please </a:t>
            </a:r>
            <a:r>
              <a:rPr lang="en-US" sz="800" dirty="0" smtClean="0">
                <a:latin typeface="News Gothic MT"/>
                <a:cs typeface="News Gothic MT"/>
              </a:rPr>
              <a:t>contact: Kelsey </a:t>
            </a:r>
            <a:r>
              <a:rPr lang="en-US" sz="800" dirty="0" err="1" smtClean="0">
                <a:latin typeface="News Gothic MT"/>
                <a:cs typeface="News Gothic MT"/>
              </a:rPr>
              <a:t>Landeck</a:t>
            </a:r>
            <a:r>
              <a:rPr lang="en-US" sz="800" dirty="0" smtClean="0">
                <a:latin typeface="News Gothic MT"/>
                <a:cs typeface="News Gothic MT"/>
              </a:rPr>
              <a:t> at (781) 489-5910 or kelsey.landeck@readtoachild.org</a:t>
            </a:r>
          </a:p>
          <a:p>
            <a:endParaRPr lang="en-US" sz="800" dirty="0">
              <a:latin typeface="News Gothic MT"/>
              <a:cs typeface="News Gothic MT"/>
            </a:endParaRPr>
          </a:p>
        </p:txBody>
      </p:sp>
      <p:grpSp>
        <p:nvGrpSpPr>
          <p:cNvPr id="19" name="Group 18"/>
          <p:cNvGrpSpPr/>
          <p:nvPr/>
        </p:nvGrpSpPr>
        <p:grpSpPr>
          <a:xfrm>
            <a:off x="279400" y="5346700"/>
            <a:ext cx="6337300" cy="830997"/>
            <a:chOff x="279400" y="5346700"/>
            <a:chExt cx="6337300" cy="830997"/>
          </a:xfrm>
        </p:grpSpPr>
        <p:sp>
          <p:nvSpPr>
            <p:cNvPr id="10" name="TextBox 9"/>
            <p:cNvSpPr txBox="1"/>
            <p:nvPr/>
          </p:nvSpPr>
          <p:spPr>
            <a:xfrm>
              <a:off x="2882900" y="5346700"/>
              <a:ext cx="3733800" cy="830997"/>
            </a:xfrm>
            <a:prstGeom prst="rect">
              <a:avLst/>
            </a:prstGeom>
            <a:noFill/>
          </p:spPr>
          <p:txBody>
            <a:bodyPr wrap="square" rtlCol="0">
              <a:spAutoFit/>
            </a:bodyPr>
            <a:lstStyle/>
            <a:p>
              <a:pPr lvl="0"/>
              <a:r>
                <a:rPr lang="en-GB" sz="1200" dirty="0">
                  <a:latin typeface="News Gothic MT"/>
                  <a:cs typeface="News Gothic MT"/>
                </a:rPr>
                <a:t>Simply share your own short personal story about</a:t>
              </a:r>
              <a:r>
                <a:rPr lang="en-GB" sz="1200" dirty="0" smtClean="0">
                  <a:latin typeface="News Gothic MT"/>
                  <a:cs typeface="News Gothic MT"/>
                </a:rPr>
                <a:t> your </a:t>
              </a:r>
              <a:r>
                <a:rPr lang="en-GB" sz="1200" dirty="0">
                  <a:latin typeface="News Gothic MT"/>
                  <a:cs typeface="News Gothic MT"/>
                </a:rPr>
                <a:t>love of reading along with the Read to a Child </a:t>
              </a:r>
              <a:r>
                <a:rPr lang="en-GB" sz="1200" dirty="0" smtClean="0">
                  <a:latin typeface="News Gothic MT"/>
                  <a:cs typeface="News Gothic MT"/>
                </a:rPr>
                <a:t>appeal &amp; </a:t>
              </a:r>
              <a:r>
                <a:rPr lang="en-GB" sz="1200" dirty="0">
                  <a:latin typeface="News Gothic MT"/>
                  <a:cs typeface="News Gothic MT"/>
                </a:rPr>
                <a:t>upload a fun ‘selfie</a:t>
              </a:r>
              <a:r>
                <a:rPr lang="en-GB" sz="1200" dirty="0" smtClean="0">
                  <a:latin typeface="News Gothic MT"/>
                  <a:cs typeface="News Gothic MT"/>
                </a:rPr>
                <a:t>’.</a:t>
              </a:r>
              <a:endParaRPr lang="en-US" sz="1200" dirty="0" smtClean="0">
                <a:latin typeface="News Gothic MT"/>
                <a:cs typeface="News Gothic MT"/>
              </a:endParaRPr>
            </a:p>
            <a:p>
              <a:endParaRPr lang="en-US" sz="1200" dirty="0">
                <a:latin typeface="News Gothic MT"/>
                <a:cs typeface="News Gothic MT"/>
              </a:endParaRPr>
            </a:p>
          </p:txBody>
        </p:sp>
        <p:sp>
          <p:nvSpPr>
            <p:cNvPr id="14" name="Oval 13"/>
            <p:cNvSpPr/>
            <p:nvPr/>
          </p:nvSpPr>
          <p:spPr>
            <a:xfrm>
              <a:off x="279400" y="5359400"/>
              <a:ext cx="508000" cy="508000"/>
            </a:xfrm>
            <a:prstGeom prst="ellipse">
              <a:avLst/>
            </a:prstGeom>
            <a:solidFill>
              <a:srgbClr val="86D935"/>
            </a:solidFill>
            <a:ln>
              <a:solidFill>
                <a:srgbClr val="86D9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grpSp>
      <p:pic>
        <p:nvPicPr>
          <p:cNvPr id="17" name="Picture 16" descr="Screen Shot 2016-01-26 at 2.19.11 PM.png"/>
          <p:cNvPicPr>
            <a:picLocks noChangeAspect="1"/>
          </p:cNvPicPr>
          <p:nvPr/>
        </p:nvPicPr>
        <p:blipFill>
          <a:blip r:embed="rId3"/>
          <a:stretch>
            <a:fillRect/>
          </a:stretch>
        </p:blipFill>
        <p:spPr>
          <a:xfrm>
            <a:off x="4978400" y="6166296"/>
            <a:ext cx="1481703" cy="2787204"/>
          </a:xfrm>
          <a:prstGeom prst="rect">
            <a:avLst/>
          </a:prstGeom>
        </p:spPr>
      </p:pic>
      <p:sp>
        <p:nvSpPr>
          <p:cNvPr id="22" name="TextBox 21"/>
          <p:cNvSpPr txBox="1"/>
          <p:nvPr/>
        </p:nvSpPr>
        <p:spPr>
          <a:xfrm>
            <a:off x="965200" y="7683837"/>
            <a:ext cx="3556000" cy="830997"/>
          </a:xfrm>
          <a:prstGeom prst="rect">
            <a:avLst/>
          </a:prstGeom>
          <a:noFill/>
        </p:spPr>
        <p:txBody>
          <a:bodyPr wrap="square" rtlCol="0">
            <a:spAutoFit/>
          </a:bodyPr>
          <a:lstStyle/>
          <a:p>
            <a:pPr lvl="0"/>
            <a:r>
              <a:rPr lang="en-US" sz="1200" dirty="0" smtClean="0">
                <a:latin typeface="News Gothic MT"/>
                <a:cs typeface="News Gothic MT"/>
              </a:rPr>
              <a:t>For more detailed instructions</a:t>
            </a:r>
            <a:r>
              <a:rPr lang="en-US" sz="1200" dirty="0">
                <a:latin typeface="News Gothic MT"/>
                <a:cs typeface="News Gothic MT"/>
              </a:rPr>
              <a:t>: </a:t>
            </a:r>
            <a:r>
              <a:rPr lang="en-US" sz="1200" dirty="0">
                <a:latin typeface="News Gothic MT"/>
                <a:cs typeface="News Gothic MT"/>
                <a:hlinkClick r:id="rId4"/>
              </a:rPr>
              <a:t>https://</a:t>
            </a:r>
            <a:r>
              <a:rPr lang="en-US" sz="1200" dirty="0" smtClean="0">
                <a:latin typeface="News Gothic MT"/>
                <a:cs typeface="News Gothic MT"/>
                <a:hlinkClick r:id="rId4"/>
              </a:rPr>
              <a:t>tinyurl.com/createapageinstructions</a:t>
            </a:r>
            <a:endParaRPr lang="en-US" sz="1200" dirty="0" smtClean="0">
              <a:latin typeface="News Gothic MT"/>
              <a:cs typeface="News Gothic MT"/>
            </a:endParaRPr>
          </a:p>
          <a:p>
            <a:r>
              <a:rPr lang="en-US" sz="1200" dirty="0">
                <a:latin typeface="News Gothic MT"/>
                <a:cs typeface="News Gothic MT"/>
              </a:rPr>
              <a:t>For video </a:t>
            </a:r>
            <a:r>
              <a:rPr lang="en-US" sz="1200" dirty="0" smtClean="0">
                <a:latin typeface="News Gothic MT"/>
                <a:cs typeface="News Gothic MT"/>
              </a:rPr>
              <a:t>instructions: </a:t>
            </a:r>
            <a:r>
              <a:rPr lang="en-US" sz="1200" dirty="0" smtClean="0">
                <a:latin typeface="News Gothic MT"/>
                <a:cs typeface="News Gothic MT"/>
                <a:hlinkClick r:id="rId5"/>
              </a:rPr>
              <a:t>https</a:t>
            </a:r>
            <a:r>
              <a:rPr lang="en-US" sz="1200" dirty="0">
                <a:latin typeface="News Gothic MT"/>
                <a:cs typeface="News Gothic MT"/>
                <a:hlinkClick r:id="rId5"/>
              </a:rPr>
              <a:t>://tinyurl.com/createapagevideo</a:t>
            </a:r>
            <a:r>
              <a:rPr lang="en-US" sz="1200" dirty="0">
                <a:latin typeface="News Gothic MT"/>
                <a:cs typeface="News Gothic MT"/>
              </a:rPr>
              <a:t>  </a:t>
            </a:r>
          </a:p>
        </p:txBody>
      </p:sp>
      <p:pic>
        <p:nvPicPr>
          <p:cNvPr id="21" name="Picture 20" descr="Screen Shot 2016-01-26 at 11.58.33 AM.png"/>
          <p:cNvPicPr/>
          <p:nvPr/>
        </p:nvPicPr>
        <p:blipFill>
          <a:blip r:embed="rId6"/>
          <a:stretch>
            <a:fillRect/>
          </a:stretch>
        </p:blipFill>
        <p:spPr>
          <a:xfrm>
            <a:off x="1670050" y="3458626"/>
            <a:ext cx="3568700" cy="8382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488" y="5341514"/>
            <a:ext cx="1656412" cy="118101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pic>
        <p:nvPicPr>
          <p:cNvPr id="3" name="Picture 2"/>
          <p:cNvPicPr>
            <a:picLocks noChangeAspect="1"/>
          </p:cNvPicPr>
          <p:nvPr/>
        </p:nvPicPr>
        <p:blipFill>
          <a:blip r:embed="rId9"/>
          <a:stretch>
            <a:fillRect/>
          </a:stretch>
        </p:blipFill>
        <p:spPr>
          <a:xfrm>
            <a:off x="3352800" y="4495800"/>
            <a:ext cx="152400" cy="152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41300"/>
            <a:ext cx="6172200" cy="1524000"/>
          </a:xfrm>
        </p:spPr>
        <p:txBody>
          <a:bodyPr>
            <a:normAutofit/>
          </a:bodyPr>
          <a:lstStyle/>
          <a:p>
            <a:r>
              <a:rPr lang="en-US" sz="3600" dirty="0" smtClean="0">
                <a:solidFill>
                  <a:srgbClr val="1F497D"/>
                </a:solidFill>
                <a:latin typeface="News Gothic MT"/>
                <a:cs typeface="News Gothic MT"/>
              </a:rPr>
              <a:t>Fundraising Page Appeal &amp; Example</a:t>
            </a:r>
            <a:endParaRPr lang="en-US" sz="3600" dirty="0">
              <a:solidFill>
                <a:srgbClr val="1F497D"/>
              </a:solidFill>
              <a:latin typeface="News Gothic MT"/>
              <a:cs typeface="News Gothic MT"/>
            </a:endParaRPr>
          </a:p>
        </p:txBody>
      </p:sp>
      <p:sp>
        <p:nvSpPr>
          <p:cNvPr id="4" name="TextBox 3"/>
          <p:cNvSpPr txBox="1"/>
          <p:nvPr/>
        </p:nvSpPr>
        <p:spPr>
          <a:xfrm>
            <a:off x="279400" y="1244600"/>
            <a:ext cx="6375400" cy="3939540"/>
          </a:xfrm>
          <a:prstGeom prst="rect">
            <a:avLst/>
          </a:prstGeom>
          <a:noFill/>
        </p:spPr>
        <p:txBody>
          <a:bodyPr wrap="square" rtlCol="0">
            <a:spAutoFit/>
          </a:bodyPr>
          <a:lstStyle/>
          <a:p>
            <a:r>
              <a:rPr lang="en-US" sz="1000" dirty="0" smtClean="0">
                <a:solidFill>
                  <a:srgbClr val="FF0000"/>
                </a:solidFill>
                <a:latin typeface="News Gothic MT"/>
                <a:cs typeface="News Gothic MT"/>
              </a:rPr>
              <a:t>(Insert your short personal story)</a:t>
            </a:r>
          </a:p>
          <a:p>
            <a:r>
              <a:rPr lang="en-US" sz="1000" dirty="0"/>
              <a:t>My love of reading was sparked by my parents and older siblings, who read aloud to me every night before bed. Everything from "Curious George" to "Harry Potter" (my personal favorite) - I always asked for just one more book or one more chapter! As my brother and sister got older, they joined in and would read aloud to me before bed, too! It was always a family tradition</a:t>
            </a:r>
            <a:r>
              <a:rPr lang="en-US" sz="1000" dirty="0" smtClean="0"/>
              <a:t>.</a:t>
            </a:r>
          </a:p>
          <a:p>
            <a:endParaRPr lang="en-US" sz="1000" dirty="0"/>
          </a:p>
          <a:p>
            <a:r>
              <a:rPr lang="en-US" sz="1000" dirty="0"/>
              <a:t>As I got older and learned to read myself, I would bring home books from school and insist that we all read them together. Some of my favorite memories involved a book in my hand and my family always encouraged my love for books</a:t>
            </a:r>
            <a:r>
              <a:rPr lang="en-US" sz="1000" dirty="0" smtClean="0"/>
              <a:t>.</a:t>
            </a:r>
          </a:p>
          <a:p>
            <a:endParaRPr lang="en-US" sz="1000" dirty="0"/>
          </a:p>
          <a:p>
            <a:r>
              <a:rPr lang="en-US" sz="1000" dirty="0"/>
              <a:t>Unfortunately, not every child is lucky enough to be read to regularly. 80% of 4th graders from low-income families are not proficient in reading and 2/3rds of those will spend time on welfare or in jail</a:t>
            </a:r>
            <a:r>
              <a:rPr lang="en-US" sz="1000" dirty="0" smtClean="0"/>
              <a:t>!</a:t>
            </a:r>
          </a:p>
          <a:p>
            <a:endParaRPr lang="en-US" sz="1000" dirty="0"/>
          </a:p>
          <a:p>
            <a:r>
              <a:rPr lang="en-US" sz="1000" dirty="0"/>
              <a:t>Read to a Child inspires caring adults to read aloud to children and to help create better opportunities for the future. Volunteer reading mentors give their student partners the time, confidence, and tools to reverse the cycle of illiteracy. I'm teaming up with Read to a Child to raise $</a:t>
            </a:r>
            <a:r>
              <a:rPr lang="en-US" sz="1000" dirty="0" smtClean="0"/>
              <a:t>115,000 </a:t>
            </a:r>
            <a:r>
              <a:rPr lang="en-US" sz="1000" dirty="0"/>
              <a:t>this March that will provide </a:t>
            </a:r>
            <a:r>
              <a:rPr lang="en-US" sz="1000" dirty="0" smtClean="0"/>
              <a:t>7,200 </a:t>
            </a:r>
            <a:r>
              <a:rPr lang="en-US" sz="1000" dirty="0"/>
              <a:t>reading sessions to children in need. Please donate on this page and help me spread the word</a:t>
            </a:r>
            <a:r>
              <a:rPr lang="en-US" sz="1000" dirty="0" smtClean="0"/>
              <a:t>!</a:t>
            </a:r>
          </a:p>
          <a:p>
            <a:endParaRPr lang="en-US" sz="1000" dirty="0"/>
          </a:p>
          <a:p>
            <a:r>
              <a:rPr lang="en-US" sz="1000" dirty="0"/>
              <a:t>Thank you so much for supporting Read to a Child. With your help, we can Help Kids in Need Love to Read!</a:t>
            </a:r>
          </a:p>
          <a:p>
            <a:r>
              <a:rPr lang="en-US" sz="1000" dirty="0"/>
              <a:t/>
            </a:r>
            <a:br>
              <a:rPr lang="en-US" sz="1000" dirty="0"/>
            </a:br>
            <a:endParaRPr lang="en-US" sz="1000" dirty="0" smtClean="0">
              <a:latin typeface="News Gothic MT"/>
              <a:cs typeface="News Gothic MT"/>
            </a:endParaRPr>
          </a:p>
          <a:p>
            <a:r>
              <a:rPr lang="en-US" sz="1000" dirty="0" smtClean="0">
                <a:latin typeface="News Gothic MT"/>
                <a:cs typeface="News Gothic MT"/>
                <a:hlinkClick r:id="rId2"/>
              </a:rPr>
              <a:t>www.readtoachild.org</a:t>
            </a:r>
            <a:endParaRPr lang="en-US" sz="1000" dirty="0" smtClean="0">
              <a:latin typeface="News Gothic MT"/>
              <a:cs typeface="News Gothic MT"/>
            </a:endParaRPr>
          </a:p>
          <a:p>
            <a:r>
              <a:rPr lang="en-US" sz="1000" dirty="0" smtClean="0">
                <a:latin typeface="News Gothic MT"/>
                <a:cs typeface="News Gothic MT"/>
                <a:hlinkClick r:id="rId3"/>
              </a:rPr>
              <a:t>www.facebook.com/readtoachild.org</a:t>
            </a:r>
            <a:r>
              <a:rPr lang="en-US" sz="1000" dirty="0" smtClean="0">
                <a:latin typeface="News Gothic MT"/>
                <a:cs typeface="News Gothic MT"/>
              </a:rPr>
              <a:t> #readtoachild</a:t>
            </a:r>
          </a:p>
          <a:p>
            <a:r>
              <a:rPr lang="en-US" sz="1000" dirty="0" smtClean="0">
                <a:latin typeface="News Gothic MT"/>
                <a:cs typeface="News Gothic MT"/>
                <a:hlinkClick r:id="rId4"/>
              </a:rPr>
              <a:t>www.twitter.com/ReadtoaChild</a:t>
            </a:r>
            <a:r>
              <a:rPr lang="en-US" sz="1000" dirty="0" smtClean="0">
                <a:latin typeface="News Gothic MT"/>
                <a:cs typeface="News Gothic MT"/>
              </a:rPr>
              <a:t> #readtoachild</a:t>
            </a:r>
          </a:p>
          <a:p>
            <a:endParaRPr lang="en-US" sz="1000" dirty="0">
              <a:latin typeface="News Gothic MT"/>
              <a:cs typeface="News Gothic M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001" y="5184140"/>
            <a:ext cx="4674198" cy="38900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6172200" cy="1524000"/>
          </a:xfrm>
        </p:spPr>
        <p:txBody>
          <a:bodyPr>
            <a:normAutofit/>
          </a:bodyPr>
          <a:lstStyle/>
          <a:p>
            <a:r>
              <a:rPr lang="en-US" sz="3600" dirty="0" smtClean="0">
                <a:solidFill>
                  <a:srgbClr val="1F497D"/>
                </a:solidFill>
                <a:latin typeface="News Gothic MT"/>
                <a:cs typeface="News Gothic MT"/>
              </a:rPr>
              <a:t>Email Appeal &amp; Example</a:t>
            </a:r>
            <a:endParaRPr lang="en-US" sz="3600" dirty="0">
              <a:solidFill>
                <a:srgbClr val="1F497D"/>
              </a:solidFill>
              <a:latin typeface="News Gothic MT"/>
              <a:cs typeface="News Gothic MT"/>
            </a:endParaRPr>
          </a:p>
        </p:txBody>
      </p:sp>
      <p:sp>
        <p:nvSpPr>
          <p:cNvPr id="4" name="TextBox 3"/>
          <p:cNvSpPr txBox="1"/>
          <p:nvPr/>
        </p:nvSpPr>
        <p:spPr>
          <a:xfrm>
            <a:off x="198640" y="900869"/>
            <a:ext cx="6258233" cy="461665"/>
          </a:xfrm>
          <a:prstGeom prst="rect">
            <a:avLst/>
          </a:prstGeom>
          <a:noFill/>
          <a:ln>
            <a:solidFill>
              <a:schemeClr val="tx1">
                <a:lumMod val="50000"/>
                <a:lumOff val="50000"/>
              </a:schemeClr>
            </a:solidFill>
          </a:ln>
        </p:spPr>
        <p:txBody>
          <a:bodyPr wrap="square" rtlCol="0">
            <a:spAutoFit/>
          </a:bodyPr>
          <a:lstStyle/>
          <a:p>
            <a:r>
              <a:rPr lang="en-US" sz="1200" b="1" dirty="0" smtClean="0">
                <a:solidFill>
                  <a:srgbClr val="0000FF"/>
                </a:solidFill>
              </a:rPr>
              <a:t>To:  </a:t>
            </a:r>
            <a:r>
              <a:rPr lang="en-US" sz="1200" dirty="0" smtClean="0"/>
              <a:t>My circle of friends, family &amp; colleagues</a:t>
            </a:r>
          </a:p>
          <a:p>
            <a:r>
              <a:rPr lang="en-US" sz="1200" b="1" dirty="0" smtClean="0">
                <a:solidFill>
                  <a:srgbClr val="0000FF"/>
                </a:solidFill>
              </a:rPr>
              <a:t>Subject:  </a:t>
            </a:r>
            <a:r>
              <a:rPr lang="en-US" sz="1200" dirty="0" smtClean="0"/>
              <a:t>Help Kids in Need Love to Read!</a:t>
            </a:r>
            <a:endParaRPr lang="en-US" sz="1200" dirty="0"/>
          </a:p>
        </p:txBody>
      </p:sp>
      <p:sp>
        <p:nvSpPr>
          <p:cNvPr id="5" name="TextBox 4"/>
          <p:cNvSpPr txBox="1"/>
          <p:nvPr/>
        </p:nvSpPr>
        <p:spPr>
          <a:xfrm>
            <a:off x="177800" y="1333500"/>
            <a:ext cx="6680200" cy="1169551"/>
          </a:xfrm>
          <a:prstGeom prst="rect">
            <a:avLst/>
          </a:prstGeom>
          <a:noFill/>
        </p:spPr>
        <p:txBody>
          <a:bodyPr wrap="square" rtlCol="0">
            <a:spAutoFit/>
          </a:bodyPr>
          <a:lstStyle/>
          <a:p>
            <a:r>
              <a:rPr lang="en-US" sz="1000" dirty="0" smtClean="0">
                <a:latin typeface="News Gothic MT"/>
                <a:cs typeface="News Gothic MT"/>
              </a:rPr>
              <a:t>Dear Friend,</a:t>
            </a:r>
          </a:p>
          <a:p>
            <a:endParaRPr lang="en-US" sz="1000" dirty="0" smtClean="0">
              <a:latin typeface="News Gothic MT"/>
              <a:cs typeface="News Gothic MT"/>
            </a:endParaRPr>
          </a:p>
          <a:p>
            <a:r>
              <a:rPr lang="en-US" sz="1000" dirty="0" smtClean="0">
                <a:latin typeface="News Gothic MT"/>
                <a:cs typeface="News Gothic MT"/>
              </a:rPr>
              <a:t>My love of reading was sparked by my parents, who read me a bedtime story each night.  This nightly ritual always left me clamoring for more and looking forward to the next evening’s adventure.  Unfortunately, not everyone is lucky enough </a:t>
            </a:r>
            <a:r>
              <a:rPr lang="en-GB" sz="1000" dirty="0" smtClean="0">
                <a:latin typeface="News Gothic MT"/>
                <a:cs typeface="News Gothic MT"/>
              </a:rPr>
              <a:t>to be read to regularly.  Astoundingly, </a:t>
            </a:r>
            <a:r>
              <a:rPr lang="en-US" sz="1000" b="1" dirty="0" smtClean="0">
                <a:latin typeface="News Gothic MT"/>
                <a:cs typeface="News Gothic MT"/>
              </a:rPr>
              <a:t>80% of 4</a:t>
            </a:r>
            <a:r>
              <a:rPr lang="en-US" sz="1000" b="1" baseline="30000" dirty="0" smtClean="0">
                <a:latin typeface="News Gothic MT"/>
                <a:cs typeface="News Gothic MT"/>
              </a:rPr>
              <a:t>th</a:t>
            </a:r>
            <a:r>
              <a:rPr lang="en-US" sz="1000" b="1" dirty="0" smtClean="0">
                <a:latin typeface="News Gothic MT"/>
                <a:cs typeface="News Gothic MT"/>
              </a:rPr>
              <a:t> graders from low-income families in the U.S. are not proficient in reading and 2/3rds of those will end up on welfare or in jail!</a:t>
            </a:r>
            <a:endParaRPr lang="en-US" sz="1000" dirty="0" smtClean="0">
              <a:latin typeface="News Gothic MT"/>
              <a:cs typeface="News Gothic MT"/>
            </a:endParaRPr>
          </a:p>
          <a:p>
            <a:endParaRPr lang="en-US" sz="1000" dirty="0">
              <a:latin typeface="News Gothic MT"/>
              <a:cs typeface="News Gothic MT"/>
            </a:endParaRPr>
          </a:p>
        </p:txBody>
      </p:sp>
      <p:sp>
        <p:nvSpPr>
          <p:cNvPr id="6" name="TextBox 5"/>
          <p:cNvSpPr txBox="1"/>
          <p:nvPr/>
        </p:nvSpPr>
        <p:spPr>
          <a:xfrm>
            <a:off x="203200" y="4229100"/>
            <a:ext cx="6654800" cy="3785652"/>
          </a:xfrm>
          <a:prstGeom prst="rect">
            <a:avLst/>
          </a:prstGeom>
          <a:noFill/>
        </p:spPr>
        <p:txBody>
          <a:bodyPr wrap="square" rtlCol="0">
            <a:spAutoFit/>
          </a:bodyPr>
          <a:lstStyle/>
          <a:p>
            <a:r>
              <a:rPr lang="en-GB" sz="1000" b="1" dirty="0" smtClean="0">
                <a:latin typeface="News Gothic MT"/>
                <a:cs typeface="News Gothic MT"/>
              </a:rPr>
              <a:t>Help Kids in Need Love to Read! </a:t>
            </a:r>
            <a:endParaRPr lang="en-US" sz="1000" dirty="0" smtClean="0">
              <a:latin typeface="News Gothic MT"/>
              <a:cs typeface="News Gothic MT"/>
            </a:endParaRPr>
          </a:p>
          <a:p>
            <a:r>
              <a:rPr lang="en-US" sz="1000" dirty="0" smtClean="0">
                <a:latin typeface="News Gothic MT"/>
                <a:cs typeface="News Gothic MT"/>
              </a:rPr>
              <a:t>Read to a Child </a:t>
            </a:r>
            <a:r>
              <a:rPr lang="en-GB" sz="1000" dirty="0" smtClean="0">
                <a:latin typeface="News Gothic MT"/>
                <a:cs typeface="News Gothic MT"/>
              </a:rPr>
              <a:t>enables caring adults to read aloud to children and to help create better opportunities for the future.  </a:t>
            </a:r>
            <a:r>
              <a:rPr lang="en-US" sz="1000" dirty="0" smtClean="0">
                <a:latin typeface="News Gothic MT"/>
                <a:cs typeface="News Gothic MT"/>
              </a:rPr>
              <a:t>Read to a Child’s volunteer reading mentors give their student partners the time, confidence and tools to reverse the cycle of illiteracy.  </a:t>
            </a:r>
          </a:p>
          <a:p>
            <a:r>
              <a:rPr lang="en-US" sz="1000" dirty="0" smtClean="0">
                <a:latin typeface="News Gothic MT"/>
                <a:cs typeface="News Gothic MT"/>
              </a:rPr>
              <a:t> </a:t>
            </a:r>
          </a:p>
          <a:p>
            <a:r>
              <a:rPr lang="en-US" sz="1000" b="1" dirty="0" smtClean="0">
                <a:latin typeface="News Gothic MT"/>
                <a:cs typeface="News Gothic MT"/>
              </a:rPr>
              <a:t>Please Sponsor Me!  Make a Donation to Read to a Child </a:t>
            </a:r>
            <a:endParaRPr lang="en-US" sz="1000" dirty="0" smtClean="0">
              <a:latin typeface="News Gothic MT"/>
              <a:cs typeface="News Gothic MT"/>
            </a:endParaRPr>
          </a:p>
          <a:p>
            <a:r>
              <a:rPr lang="en-US" sz="1000" dirty="0" smtClean="0">
                <a:latin typeface="News Gothic MT"/>
                <a:cs typeface="News Gothic MT"/>
              </a:rPr>
              <a:t>March is ‘National Reading Month’ and I’m helping Read to a Child raise </a:t>
            </a:r>
            <a:r>
              <a:rPr lang="en-US" sz="1000" b="1" dirty="0" smtClean="0">
                <a:latin typeface="News Gothic MT"/>
                <a:cs typeface="News Gothic MT"/>
              </a:rPr>
              <a:t>$115,000 </a:t>
            </a:r>
            <a:r>
              <a:rPr lang="en-US" sz="1000" dirty="0" smtClean="0">
                <a:latin typeface="News Gothic MT"/>
                <a:cs typeface="News Gothic MT"/>
              </a:rPr>
              <a:t>by March 31</a:t>
            </a:r>
            <a:r>
              <a:rPr lang="en-US" sz="1000" baseline="30000" dirty="0" smtClean="0">
                <a:latin typeface="News Gothic MT"/>
                <a:cs typeface="News Gothic MT"/>
              </a:rPr>
              <a:t>st</a:t>
            </a:r>
            <a:r>
              <a:rPr lang="en-US" sz="1000" dirty="0" smtClean="0">
                <a:latin typeface="News Gothic MT"/>
                <a:cs typeface="News Gothic MT"/>
              </a:rPr>
              <a:t> that will go to provide </a:t>
            </a:r>
            <a:r>
              <a:rPr lang="en-US" sz="1000" b="1" dirty="0" smtClean="0">
                <a:latin typeface="News Gothic MT"/>
                <a:cs typeface="News Gothic MT"/>
              </a:rPr>
              <a:t>7,200</a:t>
            </a:r>
            <a:r>
              <a:rPr lang="en-US" sz="1000" dirty="0" smtClean="0">
                <a:latin typeface="News Gothic MT"/>
                <a:cs typeface="News Gothic MT"/>
              </a:rPr>
              <a:t> additional reading sessions to children in need during the 2019-20 school year!   Help me reach my personal fundraising goal of </a:t>
            </a:r>
            <a:r>
              <a:rPr lang="en-US" sz="1000" dirty="0" smtClean="0">
                <a:solidFill>
                  <a:srgbClr val="FF0000"/>
                </a:solidFill>
                <a:latin typeface="News Gothic MT"/>
                <a:cs typeface="News Gothic MT"/>
              </a:rPr>
              <a:t>(insert your fundraising goal here)</a:t>
            </a:r>
            <a:r>
              <a:rPr lang="en-US" sz="1000" b="1" dirty="0" smtClean="0">
                <a:latin typeface="News Gothic MT"/>
                <a:cs typeface="News Gothic MT"/>
              </a:rPr>
              <a:t>!</a:t>
            </a:r>
            <a:r>
              <a:rPr lang="en-US" sz="1000" dirty="0" smtClean="0">
                <a:latin typeface="News Gothic MT"/>
                <a:cs typeface="News Gothic MT"/>
              </a:rPr>
              <a:t> You can show your support by making a donation at my </a:t>
            </a:r>
            <a:r>
              <a:rPr lang="en-US" sz="1000" dirty="0" smtClean="0">
                <a:solidFill>
                  <a:srgbClr val="FF0000"/>
                </a:solidFill>
                <a:latin typeface="News Gothic MT"/>
                <a:cs typeface="News Gothic MT"/>
              </a:rPr>
              <a:t>(insert your fundraising page link here)</a:t>
            </a:r>
            <a:r>
              <a:rPr lang="en-US" sz="1000" dirty="0" smtClean="0">
                <a:latin typeface="News Gothic MT"/>
                <a:cs typeface="News Gothic MT"/>
              </a:rPr>
              <a:t>.</a:t>
            </a:r>
          </a:p>
          <a:p>
            <a:pPr lvl="0"/>
            <a:r>
              <a:rPr lang="en-US" sz="1000" dirty="0" smtClean="0">
                <a:latin typeface="News Gothic MT"/>
                <a:cs typeface="News Gothic MT"/>
              </a:rPr>
              <a:t>$25 can get a series of chapter books into a child's hands</a:t>
            </a:r>
          </a:p>
          <a:p>
            <a:pPr lvl="0"/>
            <a:r>
              <a:rPr lang="en-US" sz="1000" dirty="0" smtClean="0">
                <a:latin typeface="News Gothic MT"/>
                <a:cs typeface="News Gothic MT"/>
              </a:rPr>
              <a:t>$50 can provide screening and training of a volunteer</a:t>
            </a:r>
          </a:p>
          <a:p>
            <a:pPr lvl="0"/>
            <a:r>
              <a:rPr lang="en-US" sz="1000" dirty="0" smtClean="0">
                <a:latin typeface="News Gothic MT"/>
                <a:cs typeface="News Gothic MT"/>
              </a:rPr>
              <a:t>$100 can sponsor a year-end celebration and certificates for the children in the program</a:t>
            </a:r>
          </a:p>
          <a:p>
            <a:pPr lvl="0"/>
            <a:r>
              <a:rPr lang="en-US" sz="1000" dirty="0" smtClean="0">
                <a:latin typeface="News Gothic MT"/>
                <a:cs typeface="News Gothic MT"/>
              </a:rPr>
              <a:t>$250 can provide a school with new books customized to children's interests and teacher requests</a:t>
            </a:r>
          </a:p>
          <a:p>
            <a:pPr lvl="0"/>
            <a:r>
              <a:rPr lang="en-US" sz="1000" dirty="0" smtClean="0">
                <a:latin typeface="News Gothic MT"/>
                <a:cs typeface="News Gothic MT"/>
              </a:rPr>
              <a:t>and.... </a:t>
            </a:r>
            <a:r>
              <a:rPr lang="en-US" sz="1000" b="1" dirty="0" smtClean="0">
                <a:latin typeface="News Gothic MT"/>
                <a:cs typeface="News Gothic MT"/>
              </a:rPr>
              <a:t>$500 can sponsor a child in Read to a Child's lunchtime reading program for a whole year!</a:t>
            </a:r>
            <a:endParaRPr lang="en-US" sz="1000" dirty="0" smtClean="0">
              <a:latin typeface="News Gothic MT"/>
              <a:cs typeface="News Gothic MT"/>
            </a:endParaRPr>
          </a:p>
          <a:p>
            <a:r>
              <a:rPr lang="en-US" sz="1000" dirty="0" smtClean="0">
                <a:latin typeface="News Gothic MT"/>
                <a:cs typeface="News Gothic MT"/>
              </a:rPr>
              <a:t> </a:t>
            </a:r>
          </a:p>
          <a:p>
            <a:r>
              <a:rPr lang="en-US" sz="1000" b="1" dirty="0" smtClean="0">
                <a:latin typeface="News Gothic MT"/>
                <a:cs typeface="News Gothic MT"/>
              </a:rPr>
              <a:t>Join Us! Help Read to a Child Fundraise</a:t>
            </a:r>
            <a:endParaRPr lang="en-US" sz="1000" dirty="0" smtClean="0">
              <a:latin typeface="News Gothic MT"/>
              <a:cs typeface="News Gothic MT"/>
            </a:endParaRPr>
          </a:p>
          <a:p>
            <a:r>
              <a:rPr lang="en-US" sz="1000" dirty="0" smtClean="0">
                <a:latin typeface="News Gothic MT"/>
                <a:cs typeface="News Gothic MT"/>
              </a:rPr>
              <a:t>You can join the campaign by signing up to fundraise  </a:t>
            </a:r>
            <a:r>
              <a:rPr lang="en-US" sz="1000" dirty="0">
                <a:latin typeface="News Gothic MT"/>
                <a:cs typeface="News Gothic MT"/>
              </a:rPr>
              <a:t>at </a:t>
            </a:r>
            <a:r>
              <a:rPr lang="en-US" sz="1000" dirty="0">
                <a:latin typeface="News Gothic MT"/>
                <a:cs typeface="News Gothic MT"/>
                <a:hlinkClick r:id="rId2"/>
              </a:rPr>
              <a:t>Network for Good</a:t>
            </a:r>
            <a:endParaRPr lang="en-US" sz="1000" dirty="0">
              <a:latin typeface="News Gothic MT"/>
              <a:cs typeface="News Gothic MT"/>
            </a:endParaRPr>
          </a:p>
          <a:p>
            <a:endParaRPr lang="en-US" sz="1000" dirty="0" smtClean="0">
              <a:latin typeface="News Gothic MT"/>
              <a:cs typeface="News Gothic MT"/>
            </a:endParaRPr>
          </a:p>
          <a:p>
            <a:r>
              <a:rPr lang="en-US" sz="1000" dirty="0" smtClean="0">
                <a:latin typeface="News Gothic MT"/>
                <a:cs typeface="News Gothic MT"/>
              </a:rPr>
              <a:t> </a:t>
            </a:r>
          </a:p>
          <a:p>
            <a:r>
              <a:rPr lang="en-US" sz="1000" dirty="0" smtClean="0">
                <a:latin typeface="News Gothic MT"/>
                <a:cs typeface="News Gothic MT"/>
              </a:rPr>
              <a:t>Thank you for your support,</a:t>
            </a:r>
          </a:p>
          <a:p>
            <a:r>
              <a:rPr lang="en-US" sz="1000" dirty="0" smtClean="0">
                <a:solidFill>
                  <a:srgbClr val="FF0000"/>
                </a:solidFill>
                <a:latin typeface="News Gothic MT"/>
                <a:cs typeface="News Gothic MT"/>
              </a:rPr>
              <a:t>Your name</a:t>
            </a:r>
            <a:r>
              <a:rPr lang="en-US" sz="1000" dirty="0" smtClean="0">
                <a:latin typeface="News Gothic MT"/>
                <a:cs typeface="News Gothic MT"/>
              </a:rPr>
              <a:t>,</a:t>
            </a:r>
          </a:p>
          <a:p>
            <a:r>
              <a:rPr lang="en-US" sz="1000" dirty="0" smtClean="0">
                <a:latin typeface="News Gothic MT"/>
                <a:cs typeface="News Gothic MT"/>
              </a:rPr>
              <a:t> </a:t>
            </a:r>
          </a:p>
          <a:p>
            <a:r>
              <a:rPr lang="en-US" sz="1000" dirty="0" smtClean="0">
                <a:hlinkClick r:id="rId2"/>
              </a:rPr>
              <a:t>https://readtoachild.networkforgood.com/projects/12107-read-to-a-child-help-kids-in-need-love-to-read</a:t>
            </a:r>
            <a:r>
              <a:rPr lang="en-US" sz="1000" dirty="0" smtClean="0"/>
              <a:t> </a:t>
            </a:r>
            <a:endParaRPr lang="en-US" sz="1200" dirty="0"/>
          </a:p>
        </p:txBody>
      </p:sp>
      <p:sp>
        <p:nvSpPr>
          <p:cNvPr id="8" name="TextBox 7"/>
          <p:cNvSpPr txBox="1"/>
          <p:nvPr/>
        </p:nvSpPr>
        <p:spPr>
          <a:xfrm>
            <a:off x="2578100" y="3035300"/>
            <a:ext cx="1854200" cy="523220"/>
          </a:xfrm>
          <a:prstGeom prst="rect">
            <a:avLst/>
          </a:prstGeom>
          <a:noFill/>
        </p:spPr>
        <p:txBody>
          <a:bodyPr wrap="square" rtlCol="0">
            <a:spAutoFit/>
          </a:bodyPr>
          <a:lstStyle/>
          <a:p>
            <a:r>
              <a:rPr lang="en-US" sz="1400" dirty="0" smtClean="0">
                <a:solidFill>
                  <a:srgbClr val="FF0000"/>
                </a:solidFill>
                <a:latin typeface="News Gothic MT"/>
                <a:cs typeface="News Gothic MT"/>
              </a:rPr>
              <a:t>(Insert your fun selfie here)</a:t>
            </a:r>
            <a:endParaRPr lang="en-US" sz="1400" dirty="0">
              <a:solidFill>
                <a:srgbClr val="FF0000"/>
              </a:solidFill>
              <a:latin typeface="News Gothic MT"/>
              <a:cs typeface="News Gothic MT"/>
            </a:endParaRPr>
          </a:p>
        </p:txBody>
      </p:sp>
      <p:cxnSp>
        <p:nvCxnSpPr>
          <p:cNvPr id="10" name="Straight Arrow Connector 9"/>
          <p:cNvCxnSpPr/>
          <p:nvPr/>
        </p:nvCxnSpPr>
        <p:spPr>
          <a:xfrm rot="10800000">
            <a:off x="2108200" y="3314700"/>
            <a:ext cx="457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71" y="2375267"/>
            <a:ext cx="1439586" cy="17736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6172200" cy="1524000"/>
          </a:xfrm>
        </p:spPr>
        <p:txBody>
          <a:bodyPr/>
          <a:lstStyle/>
          <a:p>
            <a:r>
              <a:rPr lang="en-US" sz="3600" dirty="0" smtClean="0">
                <a:solidFill>
                  <a:srgbClr val="1F497D"/>
                </a:solidFill>
                <a:latin typeface="News Gothic MT"/>
                <a:cs typeface="News Gothic MT"/>
              </a:rPr>
              <a:t>Social</a:t>
            </a:r>
            <a:r>
              <a:rPr lang="en-US" dirty="0" smtClean="0">
                <a:solidFill>
                  <a:srgbClr val="1F497D"/>
                </a:solidFill>
              </a:rPr>
              <a:t> Media Appeal &amp; Example</a:t>
            </a:r>
            <a:endParaRPr lang="en-US" dirty="0">
              <a:solidFill>
                <a:srgbClr val="1F497D"/>
              </a:solidFill>
            </a:endParaRPr>
          </a:p>
        </p:txBody>
      </p:sp>
      <p:sp>
        <p:nvSpPr>
          <p:cNvPr id="5" name="TextBox 4"/>
          <p:cNvSpPr txBox="1"/>
          <p:nvPr/>
        </p:nvSpPr>
        <p:spPr>
          <a:xfrm>
            <a:off x="567714" y="1400301"/>
            <a:ext cx="5943897" cy="4278094"/>
          </a:xfrm>
          <a:prstGeom prst="rect">
            <a:avLst/>
          </a:prstGeom>
          <a:noFill/>
        </p:spPr>
        <p:txBody>
          <a:bodyPr wrap="square" rtlCol="0">
            <a:spAutoFit/>
          </a:bodyPr>
          <a:lstStyle/>
          <a:p>
            <a:r>
              <a:rPr lang="en-US" sz="1400" dirty="0" smtClean="0">
                <a:solidFill>
                  <a:srgbClr val="FF0000"/>
                </a:solidFill>
                <a:latin typeface="News Gothic MT"/>
                <a:cs typeface="News Gothic MT"/>
              </a:rPr>
              <a:t>Share your fundraising page across all your social media platforms like Facebook, Twitter, Instagram, and LinkedIn! Be sure to tag us in your efforts! </a:t>
            </a:r>
          </a:p>
          <a:p>
            <a:endParaRPr lang="en-US" sz="1400" dirty="0" smtClean="0">
              <a:solidFill>
                <a:srgbClr val="FF0000"/>
              </a:solidFill>
              <a:latin typeface="News Gothic MT"/>
              <a:cs typeface="News Gothic MT"/>
            </a:endParaRPr>
          </a:p>
          <a:p>
            <a:r>
              <a:rPr lang="en-US" sz="1400" dirty="0" smtClean="0">
                <a:solidFill>
                  <a:srgbClr val="FF0000"/>
                </a:solidFill>
                <a:latin typeface="News Gothic MT"/>
                <a:cs typeface="News Gothic MT"/>
              </a:rPr>
              <a:t>(Insert your own short personal story or use wording from the main donation page)</a:t>
            </a:r>
          </a:p>
          <a:p>
            <a:endParaRPr lang="en-US" sz="1400" dirty="0" smtClean="0"/>
          </a:p>
          <a:p>
            <a:r>
              <a:rPr lang="en-US" sz="1400" dirty="0" smtClean="0"/>
              <a:t>Did </a:t>
            </a:r>
            <a:r>
              <a:rPr lang="en-US" sz="1400" dirty="0"/>
              <a:t>you know that 80% of 4th graders from low-income families are not proficient in reading and 2/3rds of those will spend time on welfare or in jail! I am raising money for </a:t>
            </a:r>
            <a:r>
              <a:rPr lang="en-US" sz="1400" dirty="0">
                <a:hlinkClick r:id="rId2"/>
              </a:rPr>
              <a:t>Read to a Child</a:t>
            </a:r>
            <a:r>
              <a:rPr lang="en-US" sz="1400" dirty="0"/>
              <a:t> this March during their </a:t>
            </a:r>
            <a:r>
              <a:rPr lang="en-US" sz="1400" dirty="0" smtClean="0"/>
              <a:t>6th </a:t>
            </a:r>
            <a:r>
              <a:rPr lang="en-US" sz="1400" dirty="0"/>
              <a:t>Annual Help Kids in Need Love to Read campaign. Read to a Child inspires caring adults to read aloud to children and to help create better opportunities for the future. Volunteer reading mentors give their student partners the time, confidence, and tools to reverse the cycle of illiteracy. Consider donating to my page or spread the word</a:t>
            </a:r>
            <a:r>
              <a:rPr lang="en-US" sz="1400" dirty="0" smtClean="0"/>
              <a:t>!</a:t>
            </a:r>
          </a:p>
          <a:p>
            <a:r>
              <a:rPr lang="en-US" sz="1400" dirty="0" smtClean="0"/>
              <a:t> </a:t>
            </a:r>
            <a:r>
              <a:rPr lang="en-US" sz="1400" dirty="0" smtClean="0">
                <a:solidFill>
                  <a:srgbClr val="FF0000"/>
                </a:solidFill>
                <a:latin typeface="News Gothic MT"/>
                <a:cs typeface="News Gothic MT"/>
              </a:rPr>
              <a:t>(insert your fundraising link)</a:t>
            </a:r>
            <a:endParaRPr lang="en-US" sz="1400" dirty="0" smtClean="0">
              <a:latin typeface="News Gothic MT"/>
              <a:cs typeface="News Gothic MT"/>
            </a:endParaRPr>
          </a:p>
          <a:p>
            <a:endParaRPr lang="en-US" sz="1200" dirty="0" smtClean="0">
              <a:latin typeface="News Gothic MT"/>
              <a:cs typeface="News Gothic MT"/>
            </a:endParaRPr>
          </a:p>
          <a:p>
            <a:endParaRPr lang="en-US" sz="1200" dirty="0" smtClean="0">
              <a:latin typeface="News Gothic MT"/>
              <a:cs typeface="News Gothic MT"/>
            </a:endParaRPr>
          </a:p>
          <a:p>
            <a:endParaRPr lang="en-US" sz="1200" dirty="0" smtClean="0">
              <a:latin typeface="News Gothic MT"/>
              <a:cs typeface="News Gothic MT"/>
            </a:endParaRPr>
          </a:p>
          <a:p>
            <a:endParaRPr lang="en-US" sz="1200" dirty="0">
              <a:latin typeface="News Gothic MT"/>
              <a:cs typeface="News Gothic M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93" y="5237117"/>
            <a:ext cx="3114684" cy="3658734"/>
          </a:xfrm>
          <a:prstGeom prst="rect">
            <a:avLst/>
          </a:prstGeom>
        </p:spPr>
      </p:pic>
      <p:pic>
        <p:nvPicPr>
          <p:cNvPr id="7" name="Picture 6"/>
          <p:cNvPicPr>
            <a:picLocks noChangeAspect="1"/>
          </p:cNvPicPr>
          <p:nvPr/>
        </p:nvPicPr>
        <p:blipFill rotWithShape="1">
          <a:blip r:embed="rId4"/>
          <a:srcRect l="1507" t="947" r="2782"/>
          <a:stretch/>
        </p:blipFill>
        <p:spPr>
          <a:xfrm>
            <a:off x="3439917" y="4667513"/>
            <a:ext cx="2855377" cy="42283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1F497D"/>
                </a:solidFill>
                <a:latin typeface="News Gothic MT"/>
                <a:cs typeface="News Gothic MT"/>
              </a:rPr>
              <a:t>Text Message Appeal &amp; Example</a:t>
            </a:r>
            <a:endParaRPr lang="en-US" sz="3200" dirty="0">
              <a:solidFill>
                <a:srgbClr val="1F497D"/>
              </a:solidFill>
              <a:latin typeface="News Gothic MT"/>
              <a:cs typeface="News Gothic MT"/>
            </a:endParaRPr>
          </a:p>
        </p:txBody>
      </p:sp>
      <p:sp>
        <p:nvSpPr>
          <p:cNvPr id="5" name="TextBox 4"/>
          <p:cNvSpPr txBox="1"/>
          <p:nvPr/>
        </p:nvSpPr>
        <p:spPr>
          <a:xfrm>
            <a:off x="574126" y="2083323"/>
            <a:ext cx="2706547" cy="4124205"/>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Hello Friend,</a:t>
            </a:r>
          </a:p>
          <a:p>
            <a:r>
              <a:rPr lang="en-US" sz="1400" dirty="0" smtClean="0">
                <a:latin typeface="Arial" panose="020B0604020202020204" pitchFamily="34" charset="0"/>
                <a:cs typeface="Arial" panose="020B0604020202020204" pitchFamily="34" charset="0"/>
              </a:rPr>
              <a:t>March is National Reading Month and I’m helping Read to a Child raise $115k to provide kids in need with 7,200 reading sessions! Together we can spark something meaningful. Anything you can do to help will be greatly appreciated.  My donation page (insert link to donation page and image)</a:t>
            </a:r>
          </a:p>
          <a:p>
            <a:endParaRPr lang="en-US" sz="1200" u="sng" dirty="0" smtClean="0">
              <a:solidFill>
                <a:srgbClr val="0000FF"/>
              </a:solidFill>
              <a:latin typeface="Arial" panose="020B0604020202020204" pitchFamily="34" charset="0"/>
              <a:cs typeface="Arial" panose="020B0604020202020204" pitchFamily="34" charset="0"/>
            </a:endParaRPr>
          </a:p>
          <a:p>
            <a:endParaRPr lang="en-US" sz="1200" u="sng" dirty="0" smtClean="0">
              <a:solidFill>
                <a:srgbClr val="0000FF"/>
              </a:solidFill>
            </a:endParaRP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smtClean="0"/>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p>
        </p:txBody>
      </p:sp>
      <p:grpSp>
        <p:nvGrpSpPr>
          <p:cNvPr id="6" name="Group 5"/>
          <p:cNvGrpSpPr/>
          <p:nvPr/>
        </p:nvGrpSpPr>
        <p:grpSpPr>
          <a:xfrm>
            <a:off x="3365595" y="4127601"/>
            <a:ext cx="3075618" cy="4182319"/>
            <a:chOff x="2449589" y="1270101"/>
            <a:chExt cx="3075618" cy="4182319"/>
          </a:xfrm>
        </p:grpSpPr>
        <p:sp>
          <p:nvSpPr>
            <p:cNvPr id="7" name="Rounded Rectangular Callout 6"/>
            <p:cNvSpPr/>
            <p:nvPr/>
          </p:nvSpPr>
          <p:spPr>
            <a:xfrm>
              <a:off x="2449589" y="1270101"/>
              <a:ext cx="3075618" cy="4182319"/>
            </a:xfrm>
            <a:prstGeom prst="wedgeRoundRectCallout">
              <a:avLst>
                <a:gd name="adj1" fmla="val -74390"/>
                <a:gd name="adj2" fmla="val -28446"/>
                <a:gd name="adj3" fmla="val 16667"/>
              </a:avLst>
            </a:prstGeom>
            <a:solidFill>
              <a:srgbClr val="FFDD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978792" y="5077903"/>
              <a:ext cx="897168" cy="246222"/>
            </a:xfrm>
            <a:prstGeom prst="rect">
              <a:avLst/>
            </a:prstGeom>
            <a:noFill/>
          </p:spPr>
          <p:txBody>
            <a:bodyPr wrap="square" rtlCol="0">
              <a:spAutoFit/>
            </a:bodyPr>
            <a:lstStyle/>
            <a:p>
              <a:r>
                <a:rPr lang="en-US" sz="1000" dirty="0" smtClean="0">
                  <a:solidFill>
                    <a:srgbClr val="7F7F7F"/>
                  </a:solidFill>
                </a:rPr>
                <a:t>4:22pm MMS</a:t>
              </a:r>
              <a:endParaRPr lang="en-US" sz="1000" dirty="0">
                <a:solidFill>
                  <a:srgbClr val="7F7F7F"/>
                </a:solidFill>
              </a:endParaRPr>
            </a:p>
          </p:txBody>
        </p:sp>
        <p:sp>
          <p:nvSpPr>
            <p:cNvPr id="10" name="TextBox 9"/>
            <p:cNvSpPr txBox="1"/>
            <p:nvPr/>
          </p:nvSpPr>
          <p:spPr>
            <a:xfrm>
              <a:off x="2652948" y="1476356"/>
              <a:ext cx="2706547" cy="276998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Hello Brian,</a:t>
              </a:r>
            </a:p>
            <a:p>
              <a:r>
                <a:rPr lang="en-US" sz="1200" dirty="0" smtClean="0">
                  <a:latin typeface="Arial" panose="020B0604020202020204" pitchFamily="34" charset="0"/>
                  <a:cs typeface="Arial" panose="020B0604020202020204" pitchFamily="34" charset="0"/>
                </a:rPr>
                <a:t>March is National Reading Month and I’m helping Read to a Child raise $100k to provide kids in need with 6,000 reading sessions! Together we can spark something meaningful. Anything you can do to help will be greatly appreciated.  My donation page  </a:t>
              </a:r>
              <a:r>
                <a:rPr lang="en-US" sz="1200" dirty="0">
                  <a:hlinkClick r:id="rId2"/>
                </a:rPr>
                <a:t>goo.gl/7sXvCY</a:t>
              </a:r>
              <a:endParaRPr lang="en-US" sz="1200" dirty="0" smtClean="0">
                <a:latin typeface="Arial" panose="020B0604020202020204" pitchFamily="34" charset="0"/>
                <a:cs typeface="Arial" panose="020B0604020202020204" pitchFamily="34" charset="0"/>
              </a:endParaRPr>
            </a:p>
            <a:p>
              <a:endParaRPr lang="en-US" sz="1200" dirty="0" smtClean="0"/>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endParaRPr lang="en-US" sz="1200"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838" y="6072268"/>
            <a:ext cx="1530255" cy="18631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68" y="2065869"/>
            <a:ext cx="6172200" cy="1524000"/>
          </a:xfrm>
        </p:spPr>
        <p:txBody>
          <a:bodyPr>
            <a:normAutofit/>
          </a:bodyPr>
          <a:lstStyle/>
          <a:p>
            <a:r>
              <a:rPr lang="en-US" sz="3600" dirty="0" smtClean="0">
                <a:solidFill>
                  <a:srgbClr val="1F497D"/>
                </a:solidFill>
                <a:latin typeface="News Gothic MT"/>
                <a:cs typeface="News Gothic MT"/>
              </a:rPr>
              <a:t>Fun Fundraising Ideas</a:t>
            </a:r>
            <a:endParaRPr lang="en-US" sz="3600" dirty="0">
              <a:solidFill>
                <a:srgbClr val="1F497D"/>
              </a:solidFill>
              <a:latin typeface="News Gothic MT"/>
              <a:cs typeface="News Gothic MT"/>
            </a:endParaRPr>
          </a:p>
        </p:txBody>
      </p:sp>
      <p:sp>
        <p:nvSpPr>
          <p:cNvPr id="3" name="Content Placeholder 2"/>
          <p:cNvSpPr>
            <a:spLocks noGrp="1"/>
          </p:cNvSpPr>
          <p:nvPr>
            <p:ph idx="1"/>
          </p:nvPr>
        </p:nvSpPr>
        <p:spPr>
          <a:xfrm>
            <a:off x="287868" y="3299883"/>
            <a:ext cx="6172200" cy="6034617"/>
          </a:xfrm>
        </p:spPr>
        <p:txBody>
          <a:bodyPr>
            <a:normAutofit/>
          </a:bodyPr>
          <a:lstStyle/>
          <a:p>
            <a:pPr marL="0" indent="0">
              <a:buNone/>
            </a:pPr>
            <a:r>
              <a:rPr lang="en-US" sz="1400" dirty="0" smtClean="0">
                <a:latin typeface="News Gothic MT"/>
                <a:cs typeface="News Gothic MT"/>
              </a:rPr>
              <a:t>You can fundraise while getting your colleagues involved!  Keep in mind, people love to ‘get something’ when they ‘give something’. </a:t>
            </a:r>
            <a:r>
              <a:rPr lang="en-US" sz="1400" dirty="0">
                <a:latin typeface="News Gothic MT"/>
                <a:cs typeface="News Gothic MT"/>
              </a:rPr>
              <a:t> </a:t>
            </a:r>
            <a:r>
              <a:rPr lang="en-US" sz="1400" dirty="0" smtClean="0">
                <a:latin typeface="News Gothic MT"/>
                <a:cs typeface="News Gothic MT"/>
              </a:rPr>
              <a:t>Here are a few ideas:</a:t>
            </a:r>
          </a:p>
          <a:p>
            <a:pPr marL="0" indent="0">
              <a:buNone/>
            </a:pPr>
            <a:endParaRPr lang="en-US" sz="1400" dirty="0">
              <a:latin typeface="News Gothic MT"/>
              <a:cs typeface="News Gothic MT"/>
            </a:endParaRPr>
          </a:p>
          <a:p>
            <a:r>
              <a:rPr lang="en-US" sz="1400" dirty="0" smtClean="0">
                <a:latin typeface="News Gothic MT"/>
                <a:cs typeface="News Gothic MT"/>
              </a:rPr>
              <a:t>Bake sales are always popular at the office and people love to bake!  Ask colleagues to volunteer to ‘be a baker’ and bring in baked goods to sell for fundraising.  Optionally, you could amp it up and include a bake-off competition with judging, prizes and bragging rights!</a:t>
            </a:r>
          </a:p>
          <a:p>
            <a:pPr marL="0" indent="0">
              <a:buNone/>
            </a:pPr>
            <a:endParaRPr lang="en-US" sz="1400" dirty="0" smtClean="0">
              <a:latin typeface="News Gothic MT"/>
              <a:cs typeface="News Gothic MT"/>
            </a:endParaRPr>
          </a:p>
          <a:p>
            <a:r>
              <a:rPr lang="en-US" sz="1400" dirty="0">
                <a:latin typeface="News Gothic MT"/>
                <a:cs typeface="News Gothic MT"/>
              </a:rPr>
              <a:t>A</a:t>
            </a:r>
            <a:r>
              <a:rPr lang="en-US" sz="1400" dirty="0" smtClean="0">
                <a:latin typeface="News Gothic MT"/>
                <a:cs typeface="News Gothic MT"/>
              </a:rPr>
              <a:t> chance to win something! Host a raffle and sell tickets to fundraise using prizes like a vacation day, or ask local businesses to donate prizes. </a:t>
            </a:r>
          </a:p>
          <a:p>
            <a:pPr marL="0" indent="0">
              <a:buNone/>
            </a:pPr>
            <a:endParaRPr lang="en-US" sz="1400" dirty="0" smtClean="0">
              <a:latin typeface="News Gothic MT"/>
              <a:cs typeface="News Gothic MT"/>
            </a:endParaRPr>
          </a:p>
          <a:p>
            <a:r>
              <a:rPr lang="en-US" sz="1400" dirty="0">
                <a:latin typeface="News Gothic MT"/>
                <a:cs typeface="News Gothic MT"/>
              </a:rPr>
              <a:t>H</a:t>
            </a:r>
            <a:r>
              <a:rPr lang="en-US" sz="1400" dirty="0" smtClean="0">
                <a:latin typeface="News Gothic MT"/>
                <a:cs typeface="News Gothic MT"/>
              </a:rPr>
              <a:t>ost a special day at the office to show support, such as ‘Wear Jeans/Shorts to Work’ for a $5 donation to participate.  </a:t>
            </a:r>
          </a:p>
          <a:p>
            <a:pPr marL="0" indent="0">
              <a:buNone/>
            </a:pPr>
            <a:endParaRPr lang="en-US" sz="1400" dirty="0" smtClean="0">
              <a:latin typeface="News Gothic MT"/>
              <a:cs typeface="News Gothic MT"/>
            </a:endParaRPr>
          </a:p>
          <a:p>
            <a:r>
              <a:rPr lang="en-US" sz="1400" dirty="0" smtClean="0">
                <a:latin typeface="News Gothic MT"/>
                <a:cs typeface="News Gothic MT"/>
              </a:rPr>
              <a:t>Host a an event at the office to gather colleagues while raising funds.  Could be after work cocktails/beer,  bagel breakfast, afternoon ice cream social etc. request a ‘suggested donation’ for participation.  </a:t>
            </a:r>
          </a:p>
          <a:p>
            <a:pPr marL="0" indent="0">
              <a:buNone/>
            </a:pPr>
            <a:endParaRPr lang="en-US" sz="1400" dirty="0" smtClean="0">
              <a:latin typeface="News Gothic MT"/>
              <a:cs typeface="News Gothic MT"/>
            </a:endParaRPr>
          </a:p>
          <a:p>
            <a:r>
              <a:rPr lang="en-US" sz="1400" dirty="0" smtClean="0">
                <a:solidFill>
                  <a:srgbClr val="000000"/>
                </a:solidFill>
                <a:latin typeface="News Gothic MT"/>
                <a:cs typeface="News Gothic MT"/>
              </a:rPr>
              <a:t>At events, </a:t>
            </a:r>
            <a:r>
              <a:rPr lang="en-US" sz="1400" dirty="0">
                <a:solidFill>
                  <a:srgbClr val="000000"/>
                </a:solidFill>
                <a:latin typeface="News Gothic MT"/>
                <a:cs typeface="News Gothic MT"/>
              </a:rPr>
              <a:t>ask </a:t>
            </a:r>
            <a:r>
              <a:rPr lang="en-US" sz="1400" dirty="0" smtClean="0">
                <a:solidFill>
                  <a:srgbClr val="000000"/>
                </a:solidFill>
                <a:latin typeface="News Gothic MT"/>
                <a:cs typeface="News Gothic MT"/>
              </a:rPr>
              <a:t>attendees to take photos and share on social media using the hashtag #readtoachild</a:t>
            </a:r>
            <a:endParaRPr lang="en-US" sz="1400" dirty="0">
              <a:solidFill>
                <a:srgbClr val="000000"/>
              </a:solidFill>
              <a:latin typeface="News Gothic MT"/>
              <a:cs typeface="News Gothic MT"/>
            </a:endParaRPr>
          </a:p>
          <a:p>
            <a:pPr marL="0" indent="0">
              <a:buNone/>
            </a:pPr>
            <a:endParaRPr lang="en-US" sz="1400" dirty="0">
              <a:latin typeface="News Gothic MT"/>
              <a:cs typeface="News Gothic MT"/>
            </a:endParaRPr>
          </a:p>
          <a:p>
            <a:pPr marL="0" indent="0">
              <a:buNone/>
            </a:pPr>
            <a:endParaRPr lang="en-US" sz="1400" dirty="0">
              <a:latin typeface="News Gothic MT"/>
              <a:cs typeface="News Gothic M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2538507"/>
          </a:xfrm>
          <a:prstGeom prst="rect">
            <a:avLst/>
          </a:prstGeom>
        </p:spPr>
      </p:pic>
    </p:spTree>
    <p:extLst>
      <p:ext uri="{BB962C8B-B14F-4D97-AF65-F5344CB8AC3E}">
        <p14:creationId xmlns:p14="http://schemas.microsoft.com/office/powerpoint/2010/main" val="343972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TotalTime>
  <Words>1335</Words>
  <Application>Microsoft Office PowerPoint</Application>
  <PresentationFormat>On-screen Show (4:3)</PresentationFormat>
  <Paragraphs>162</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Geneva</vt:lpstr>
      <vt:lpstr>Helvetica</vt:lpstr>
      <vt:lpstr>News Gothic MT</vt:lpstr>
      <vt:lpstr>Times New Roman</vt:lpstr>
      <vt:lpstr>Office Theme</vt:lpstr>
      <vt:lpstr>Help Kids in Need Love to Read</vt:lpstr>
      <vt:lpstr>PowerPoint Presentation</vt:lpstr>
      <vt:lpstr>PowerPoint Presentation</vt:lpstr>
      <vt:lpstr>PowerPoint Presentation</vt:lpstr>
      <vt:lpstr>Fundraising Page Appeal &amp; Example</vt:lpstr>
      <vt:lpstr>Email Appeal &amp; Example</vt:lpstr>
      <vt:lpstr>Social Media Appeal &amp; Example</vt:lpstr>
      <vt:lpstr>Text Message Appeal &amp; Example</vt:lpstr>
      <vt:lpstr>Fun Fundraising Ideas</vt:lpstr>
      <vt:lpstr>PowerPoint Presentation</vt:lpstr>
      <vt:lpstr>PowerPoint Presentation</vt:lpstr>
      <vt:lpstr>Helpful Links</vt:lpstr>
    </vt:vector>
  </TitlesOfParts>
  <Company>Aegis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Pearce-Farrell</dc:creator>
  <cp:lastModifiedBy>HP</cp:lastModifiedBy>
  <cp:revision>78</cp:revision>
  <cp:lastPrinted>2016-02-11T20:10:37Z</cp:lastPrinted>
  <dcterms:created xsi:type="dcterms:W3CDTF">2017-02-07T20:35:03Z</dcterms:created>
  <dcterms:modified xsi:type="dcterms:W3CDTF">2019-03-03T18:12:00Z</dcterms:modified>
</cp:coreProperties>
</file>